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56"/>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91405BA-EA56-D7C9-E5A9-80AF97EB66BB}" v="9" dt="2023-04-07T10:55:39.00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512"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viewProps" Target="viewProps.xml"/><Relationship Id="rId5" Type="http://schemas.openxmlformats.org/officeDocument/2006/relationships/slide" Target="slides/slide1.xml"/><Relationship Id="rId61" Type="http://schemas.microsoft.com/office/2016/11/relationships/changesInfo" Target="changesInfos/changesInfo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291405BA-EA56-D7C9-E5A9-80AF97EB66BB}"/>
    <pc:docChg chg="modSld">
      <pc:chgData name="GOMEZ, Paula" userId="S::gomezp@who.int::c93cf399-3ed7-4230-9282-8831e3fe5ae7" providerId="AD" clId="Web-{291405BA-EA56-D7C9-E5A9-80AF97EB66BB}" dt="2023-04-07T10:55:39.003" v="8" actId="20577"/>
      <pc:docMkLst>
        <pc:docMk/>
      </pc:docMkLst>
      <pc:sldChg chg="modSp">
        <pc:chgData name="GOMEZ, Paula" userId="S::gomezp@who.int::c93cf399-3ed7-4230-9282-8831e3fe5ae7" providerId="AD" clId="Web-{291405BA-EA56-D7C9-E5A9-80AF97EB66BB}" dt="2023-04-07T10:55:39.003" v="8" actId="20577"/>
        <pc:sldMkLst>
          <pc:docMk/>
          <pc:sldMk cId="0" sldId="258"/>
        </pc:sldMkLst>
        <pc:spChg chg="mod">
          <ac:chgData name="GOMEZ, Paula" userId="S::gomezp@who.int::c93cf399-3ed7-4230-9282-8831e3fe5ae7" providerId="AD" clId="Web-{291405BA-EA56-D7C9-E5A9-80AF97EB66BB}" dt="2023-04-07T10:55:39.003" v="8" actId="20577"/>
          <ac:spMkLst>
            <pc:docMk/>
            <pc:sldMk cId="0" sldId="258"/>
            <ac:spMk id="273" creationId="{00000000-0000-0000-0000-000000000000}"/>
          </ac:spMkLst>
        </pc:spChg>
      </pc:sldChg>
    </pc:docChg>
  </pc:docChgLst>
  <pc:docChgLst>
    <pc:chgData name="GOMEZ, Paula" userId="c93cf399-3ed7-4230-9282-8831e3fe5ae7" providerId="ADAL" clId="{025BBDCF-B742-4560-88B0-DC4EC2A78968}"/>
    <pc:docChg chg="custSel modSld">
      <pc:chgData name="GOMEZ, Paula" userId="c93cf399-3ed7-4230-9282-8831e3fe5ae7" providerId="ADAL" clId="{025BBDCF-B742-4560-88B0-DC4EC2A78968}" dt="2023-01-24T16:59:11.571" v="48" actId="20577"/>
      <pc:docMkLst>
        <pc:docMk/>
      </pc:docMkLst>
      <pc:sldChg chg="modSp mod">
        <pc:chgData name="GOMEZ, Paula" userId="c93cf399-3ed7-4230-9282-8831e3fe5ae7" providerId="ADAL" clId="{025BBDCF-B742-4560-88B0-DC4EC2A78968}" dt="2023-01-24T16:56:58.448" v="11" actId="20577"/>
        <pc:sldMkLst>
          <pc:docMk/>
          <pc:sldMk cId="0" sldId="258"/>
        </pc:sldMkLst>
        <pc:spChg chg="mod">
          <ac:chgData name="GOMEZ, Paula" userId="c93cf399-3ed7-4230-9282-8831e3fe5ae7" providerId="ADAL" clId="{025BBDCF-B742-4560-88B0-DC4EC2A78968}" dt="2023-01-24T16:56:58.448" v="11" actId="20577"/>
          <ac:spMkLst>
            <pc:docMk/>
            <pc:sldMk cId="0" sldId="258"/>
            <ac:spMk id="273" creationId="{00000000-0000-0000-0000-000000000000}"/>
          </ac:spMkLst>
        </pc:spChg>
      </pc:sldChg>
      <pc:sldChg chg="modSp mod">
        <pc:chgData name="GOMEZ, Paula" userId="c93cf399-3ed7-4230-9282-8831e3fe5ae7" providerId="ADAL" clId="{025BBDCF-B742-4560-88B0-DC4EC2A78968}" dt="2023-01-24T16:57:13.037" v="13" actId="207"/>
        <pc:sldMkLst>
          <pc:docMk/>
          <pc:sldMk cId="0" sldId="259"/>
        </pc:sldMkLst>
        <pc:spChg chg="mod">
          <ac:chgData name="GOMEZ, Paula" userId="c93cf399-3ed7-4230-9282-8831e3fe5ae7" providerId="ADAL" clId="{025BBDCF-B742-4560-88B0-DC4EC2A78968}" dt="2023-01-24T16:57:13.037" v="13" actId="207"/>
          <ac:spMkLst>
            <pc:docMk/>
            <pc:sldMk cId="0" sldId="259"/>
            <ac:spMk id="279" creationId="{00000000-0000-0000-0000-000000000000}"/>
          </ac:spMkLst>
        </pc:spChg>
      </pc:sldChg>
      <pc:sldChg chg="modSp mod">
        <pc:chgData name="GOMEZ, Paula" userId="c93cf399-3ed7-4230-9282-8831e3fe5ae7" providerId="ADAL" clId="{025BBDCF-B742-4560-88B0-DC4EC2A78968}" dt="2023-01-24T16:57:39.919" v="14" actId="14100"/>
        <pc:sldMkLst>
          <pc:docMk/>
          <pc:sldMk cId="0" sldId="270"/>
        </pc:sldMkLst>
        <pc:spChg chg="mod">
          <ac:chgData name="GOMEZ, Paula" userId="c93cf399-3ed7-4230-9282-8831e3fe5ae7" providerId="ADAL" clId="{025BBDCF-B742-4560-88B0-DC4EC2A78968}" dt="2023-01-24T16:57:39.919" v="14" actId="14100"/>
          <ac:spMkLst>
            <pc:docMk/>
            <pc:sldMk cId="0" sldId="270"/>
            <ac:spMk id="3" creationId="{3CB48D20-F377-468D-9F9B-21C368C7A910}"/>
          </ac:spMkLst>
        </pc:spChg>
      </pc:sldChg>
      <pc:sldChg chg="modSp mod">
        <pc:chgData name="GOMEZ, Paula" userId="c93cf399-3ed7-4230-9282-8831e3fe5ae7" providerId="ADAL" clId="{025BBDCF-B742-4560-88B0-DC4EC2A78968}" dt="2023-01-24T16:57:45.727" v="15" actId="14100"/>
        <pc:sldMkLst>
          <pc:docMk/>
          <pc:sldMk cId="0" sldId="271"/>
        </pc:sldMkLst>
        <pc:spChg chg="mod">
          <ac:chgData name="GOMEZ, Paula" userId="c93cf399-3ed7-4230-9282-8831e3fe5ae7" providerId="ADAL" clId="{025BBDCF-B742-4560-88B0-DC4EC2A78968}" dt="2023-01-24T16:57:45.727" v="15" actId="14100"/>
          <ac:spMkLst>
            <pc:docMk/>
            <pc:sldMk cId="0" sldId="271"/>
            <ac:spMk id="3" creationId="{C07A0469-8F67-BA2B-7CF7-101B658D639B}"/>
          </ac:spMkLst>
        </pc:spChg>
      </pc:sldChg>
      <pc:sldChg chg="modSp mod">
        <pc:chgData name="GOMEZ, Paula" userId="c93cf399-3ed7-4230-9282-8831e3fe5ae7" providerId="ADAL" clId="{025BBDCF-B742-4560-88B0-DC4EC2A78968}" dt="2023-01-24T16:57:50.303" v="16" actId="14100"/>
        <pc:sldMkLst>
          <pc:docMk/>
          <pc:sldMk cId="0" sldId="272"/>
        </pc:sldMkLst>
        <pc:spChg chg="mod">
          <ac:chgData name="GOMEZ, Paula" userId="c93cf399-3ed7-4230-9282-8831e3fe5ae7" providerId="ADAL" clId="{025BBDCF-B742-4560-88B0-DC4EC2A78968}" dt="2023-01-24T16:57:50.303" v="16" actId="14100"/>
          <ac:spMkLst>
            <pc:docMk/>
            <pc:sldMk cId="0" sldId="272"/>
            <ac:spMk id="3" creationId="{3820D660-F4F5-F090-AECE-F00220D04B2E}"/>
          </ac:spMkLst>
        </pc:spChg>
      </pc:sldChg>
      <pc:sldChg chg="modSp mod">
        <pc:chgData name="GOMEZ, Paula" userId="c93cf399-3ed7-4230-9282-8831e3fe5ae7" providerId="ADAL" clId="{025BBDCF-B742-4560-88B0-DC4EC2A78968}" dt="2023-01-24T16:57:55.928" v="17" actId="14100"/>
        <pc:sldMkLst>
          <pc:docMk/>
          <pc:sldMk cId="0" sldId="273"/>
        </pc:sldMkLst>
        <pc:spChg chg="mod">
          <ac:chgData name="GOMEZ, Paula" userId="c93cf399-3ed7-4230-9282-8831e3fe5ae7" providerId="ADAL" clId="{025BBDCF-B742-4560-88B0-DC4EC2A78968}" dt="2023-01-24T16:57:55.928" v="17" actId="14100"/>
          <ac:spMkLst>
            <pc:docMk/>
            <pc:sldMk cId="0" sldId="273"/>
            <ac:spMk id="2" creationId="{A6CD0DA6-28C1-099F-B17D-BF70C0866659}"/>
          </ac:spMkLst>
        </pc:spChg>
      </pc:sldChg>
      <pc:sldChg chg="modSp mod">
        <pc:chgData name="GOMEZ, Paula" userId="c93cf399-3ed7-4230-9282-8831e3fe5ae7" providerId="ADAL" clId="{025BBDCF-B742-4560-88B0-DC4EC2A78968}" dt="2023-01-24T16:58:07.553" v="18" actId="207"/>
        <pc:sldMkLst>
          <pc:docMk/>
          <pc:sldMk cId="0" sldId="276"/>
        </pc:sldMkLst>
        <pc:spChg chg="mod">
          <ac:chgData name="GOMEZ, Paula" userId="c93cf399-3ed7-4230-9282-8831e3fe5ae7" providerId="ADAL" clId="{025BBDCF-B742-4560-88B0-DC4EC2A78968}" dt="2023-01-24T16:58:07.553" v="18" actId="207"/>
          <ac:spMkLst>
            <pc:docMk/>
            <pc:sldMk cId="0" sldId="276"/>
            <ac:spMk id="467" creationId="{00000000-0000-0000-0000-000000000000}"/>
          </ac:spMkLst>
        </pc:spChg>
      </pc:sldChg>
      <pc:sldChg chg="modSp mod">
        <pc:chgData name="GOMEZ, Paula" userId="c93cf399-3ed7-4230-9282-8831e3fe5ae7" providerId="ADAL" clId="{025BBDCF-B742-4560-88B0-DC4EC2A78968}" dt="2023-01-24T16:58:31.086" v="21" actId="255"/>
        <pc:sldMkLst>
          <pc:docMk/>
          <pc:sldMk cId="0" sldId="281"/>
        </pc:sldMkLst>
        <pc:spChg chg="mod">
          <ac:chgData name="GOMEZ, Paula" userId="c93cf399-3ed7-4230-9282-8831e3fe5ae7" providerId="ADAL" clId="{025BBDCF-B742-4560-88B0-DC4EC2A78968}" dt="2023-01-24T16:58:31.086" v="21" actId="255"/>
          <ac:spMkLst>
            <pc:docMk/>
            <pc:sldMk cId="0" sldId="281"/>
            <ac:spMk id="2" creationId="{FC82CBDE-BC66-86E2-780B-C33B9F4D9B60}"/>
          </ac:spMkLst>
        </pc:spChg>
      </pc:sldChg>
      <pc:sldChg chg="modSp mod">
        <pc:chgData name="GOMEZ, Paula" userId="c93cf399-3ed7-4230-9282-8831e3fe5ae7" providerId="ADAL" clId="{025BBDCF-B742-4560-88B0-DC4EC2A78968}" dt="2023-01-24T16:58:42.943" v="22" actId="1076"/>
        <pc:sldMkLst>
          <pc:docMk/>
          <pc:sldMk cId="0" sldId="283"/>
        </pc:sldMkLst>
        <pc:spChg chg="mod">
          <ac:chgData name="GOMEZ, Paula" userId="c93cf399-3ed7-4230-9282-8831e3fe5ae7" providerId="ADAL" clId="{025BBDCF-B742-4560-88B0-DC4EC2A78968}" dt="2023-01-24T16:58:42.943" v="22" actId="1076"/>
          <ac:spMkLst>
            <pc:docMk/>
            <pc:sldMk cId="0" sldId="283"/>
            <ac:spMk id="2" creationId="{F7232E78-D7E6-53DE-059D-AFC05CDC0A08}"/>
          </ac:spMkLst>
        </pc:spChg>
      </pc:sldChg>
      <pc:sldChg chg="modSp mod">
        <pc:chgData name="GOMEZ, Paula" userId="c93cf399-3ed7-4230-9282-8831e3fe5ae7" providerId="ADAL" clId="{025BBDCF-B742-4560-88B0-DC4EC2A78968}" dt="2023-01-24T16:58:50.168" v="23" actId="1076"/>
        <pc:sldMkLst>
          <pc:docMk/>
          <pc:sldMk cId="0" sldId="284"/>
        </pc:sldMkLst>
        <pc:spChg chg="mod">
          <ac:chgData name="GOMEZ, Paula" userId="c93cf399-3ed7-4230-9282-8831e3fe5ae7" providerId="ADAL" clId="{025BBDCF-B742-4560-88B0-DC4EC2A78968}" dt="2023-01-24T16:58:50.168" v="23" actId="1076"/>
          <ac:spMkLst>
            <pc:docMk/>
            <pc:sldMk cId="0" sldId="284"/>
            <ac:spMk id="2" creationId="{B60DFDB8-73F9-1F17-3AC5-101F8D521213}"/>
          </ac:spMkLst>
        </pc:spChg>
      </pc:sldChg>
      <pc:sldChg chg="modSp mod">
        <pc:chgData name="GOMEZ, Paula" userId="c93cf399-3ed7-4230-9282-8831e3fe5ae7" providerId="ADAL" clId="{025BBDCF-B742-4560-88B0-DC4EC2A78968}" dt="2023-01-24T16:59:11.571" v="48" actId="20577"/>
        <pc:sldMkLst>
          <pc:docMk/>
          <pc:sldMk cId="0" sldId="285"/>
        </pc:sldMkLst>
        <pc:spChg chg="mod">
          <ac:chgData name="GOMEZ, Paula" userId="c93cf399-3ed7-4230-9282-8831e3fe5ae7" providerId="ADAL" clId="{025BBDCF-B742-4560-88B0-DC4EC2A78968}" dt="2023-01-24T16:59:11.571" v="48" actId="20577"/>
          <ac:spMkLst>
            <pc:docMk/>
            <pc:sldMk cId="0" sldId="285"/>
            <ac:spMk id="2" creationId="{0B46F683-E487-1603-3190-0D31CE68AC7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7" name="Shape 257"/>
          <p:cNvSpPr>
            <a:spLocks noGrp="1" noRot="1" noChangeAspect="1"/>
          </p:cNvSpPr>
          <p:nvPr>
            <p:ph type="sldImg"/>
          </p:nvPr>
        </p:nvSpPr>
        <p:spPr>
          <a:xfrm>
            <a:off x="1143000" y="685800"/>
            <a:ext cx="4572000" cy="3429000"/>
          </a:xfrm>
          <a:prstGeom prst="rect">
            <a:avLst/>
          </a:prstGeom>
        </p:spPr>
        <p:txBody>
          <a:bodyPr/>
          <a:lstStyle/>
          <a:p>
            <a:endParaRPr/>
          </a:p>
        </p:txBody>
      </p:sp>
      <p:sp>
        <p:nvSpPr>
          <p:cNvPr id="258" name="Shape 25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Source Sans Pro Regular"/>
      </a:defRPr>
    </a:lvl1pPr>
    <a:lvl2pPr indent="228600" latinLnBrk="0">
      <a:defRPr sz="1200">
        <a:latin typeface="+mn-lt"/>
        <a:ea typeface="+mn-ea"/>
        <a:cs typeface="+mn-cs"/>
        <a:sym typeface="Source Sans Pro Regular"/>
      </a:defRPr>
    </a:lvl2pPr>
    <a:lvl3pPr indent="457200" latinLnBrk="0">
      <a:defRPr sz="1200">
        <a:latin typeface="+mn-lt"/>
        <a:ea typeface="+mn-ea"/>
        <a:cs typeface="+mn-cs"/>
        <a:sym typeface="Source Sans Pro Regular"/>
      </a:defRPr>
    </a:lvl3pPr>
    <a:lvl4pPr indent="685800" latinLnBrk="0">
      <a:defRPr sz="1200">
        <a:latin typeface="+mn-lt"/>
        <a:ea typeface="+mn-ea"/>
        <a:cs typeface="+mn-cs"/>
        <a:sym typeface="Source Sans Pro Regular"/>
      </a:defRPr>
    </a:lvl4pPr>
    <a:lvl5pPr indent="914400" latinLnBrk="0">
      <a:defRPr sz="1200">
        <a:latin typeface="+mn-lt"/>
        <a:ea typeface="+mn-ea"/>
        <a:cs typeface="+mn-cs"/>
        <a:sym typeface="Source Sans Pro Regular"/>
      </a:defRPr>
    </a:lvl5pPr>
    <a:lvl6pPr indent="1143000" latinLnBrk="0">
      <a:defRPr sz="1200">
        <a:latin typeface="+mn-lt"/>
        <a:ea typeface="+mn-ea"/>
        <a:cs typeface="+mn-cs"/>
        <a:sym typeface="Source Sans Pro Regular"/>
      </a:defRPr>
    </a:lvl6pPr>
    <a:lvl7pPr indent="1371600" latinLnBrk="0">
      <a:defRPr sz="1200">
        <a:latin typeface="+mn-lt"/>
        <a:ea typeface="+mn-ea"/>
        <a:cs typeface="+mn-cs"/>
        <a:sym typeface="Source Sans Pro Regular"/>
      </a:defRPr>
    </a:lvl7pPr>
    <a:lvl8pPr indent="1600200" latinLnBrk="0">
      <a:defRPr sz="1200">
        <a:latin typeface="+mn-lt"/>
        <a:ea typeface="+mn-ea"/>
        <a:cs typeface="+mn-cs"/>
        <a:sym typeface="Source Sans Pro Regular"/>
      </a:defRPr>
    </a:lvl8pPr>
    <a:lvl9pPr indent="1828800" latinLnBrk="0">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careemergencytoolkit.org/meal/42-information-management/4-situation-reports-sitreps/" TargetMode="External"/><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Shape 269"/>
          <p:cNvSpPr>
            <a:spLocks noGrp="1" noRot="1" noChangeAspect="1"/>
          </p:cNvSpPr>
          <p:nvPr>
            <p:ph type="sldImg"/>
          </p:nvPr>
        </p:nvSpPr>
        <p:spPr>
          <a:xfrm>
            <a:off x="381000" y="685800"/>
            <a:ext cx="6096000" cy="3429000"/>
          </a:xfrm>
          <a:prstGeom prst="rect">
            <a:avLst/>
          </a:prstGeom>
        </p:spPr>
        <p:txBody>
          <a:bodyPr/>
          <a:lstStyle/>
          <a:p>
            <a:endParaRPr/>
          </a:p>
        </p:txBody>
      </p:sp>
      <p:sp>
        <p:nvSpPr>
          <p:cNvPr id="270" name="Shape 270"/>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 name="Shape 605"/>
          <p:cNvSpPr>
            <a:spLocks noGrp="1" noRot="1" noChangeAspect="1"/>
          </p:cNvSpPr>
          <p:nvPr>
            <p:ph type="sldImg"/>
          </p:nvPr>
        </p:nvSpPr>
        <p:spPr>
          <a:xfrm>
            <a:off x="381000" y="685800"/>
            <a:ext cx="6096000" cy="3429000"/>
          </a:xfrm>
          <a:prstGeom prst="rect">
            <a:avLst/>
          </a:prstGeom>
        </p:spPr>
        <p:txBody>
          <a:bodyPr/>
          <a:lstStyle/>
          <a:p>
            <a:endParaRPr/>
          </a:p>
        </p:txBody>
      </p:sp>
      <p:sp>
        <p:nvSpPr>
          <p:cNvPr id="606" name="Shape 606"/>
          <p:cNvSpPr>
            <a:spLocks noGrp="1"/>
          </p:cNvSpPr>
          <p:nvPr>
            <p:ph type="body" sz="quarter" idx="1"/>
          </p:nvPr>
        </p:nvSpPr>
        <p:spPr>
          <a:prstGeom prst="rect">
            <a:avLst/>
          </a:prstGeom>
        </p:spPr>
        <p:txBody>
          <a:bodyPr/>
          <a:lstStyle/>
          <a:p>
            <a:pPr>
              <a:lnSpc>
                <a:spcPct val="150000"/>
              </a:lnSpc>
              <a:defRPr>
                <a:solidFill>
                  <a:srgbClr val="C00000"/>
                </a:solidFill>
                <a:latin typeface="Source Sans Pro Bold"/>
                <a:ea typeface="Source Sans Pro Bold"/>
                <a:cs typeface="Source Sans Pro Bold"/>
                <a:sym typeface="Source Sans Pro Bold"/>
              </a:defRPr>
            </a:pPr>
            <a:r>
              <a:t>Remember that:</a:t>
            </a:r>
          </a:p>
          <a:p>
            <a:pPr>
              <a:lnSpc>
                <a:spcPct val="150000"/>
              </a:lnSpc>
              <a:defRPr>
                <a:solidFill>
                  <a:srgbClr val="C00000"/>
                </a:solidFill>
              </a:defRPr>
            </a:pPr>
            <a:r>
              <a:t>The Rapid response team (RRT)  at the District, Region/Province and National level should perform regular epidemiological analysis to describe/characterize the epidemic and monitor the evolution of the outbreak.</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0" name="Shape 700"/>
          <p:cNvSpPr>
            <a:spLocks noGrp="1" noRot="1" noChangeAspect="1"/>
          </p:cNvSpPr>
          <p:nvPr>
            <p:ph type="sldImg"/>
          </p:nvPr>
        </p:nvSpPr>
        <p:spPr>
          <a:xfrm>
            <a:off x="381000" y="685800"/>
            <a:ext cx="6096000" cy="3429000"/>
          </a:xfrm>
          <a:prstGeom prst="rect">
            <a:avLst/>
          </a:prstGeom>
        </p:spPr>
        <p:txBody>
          <a:bodyPr/>
          <a:lstStyle/>
          <a:p>
            <a:endParaRPr/>
          </a:p>
        </p:txBody>
      </p:sp>
      <p:sp>
        <p:nvSpPr>
          <p:cNvPr id="701" name="Shape 701"/>
          <p:cNvSpPr>
            <a:spLocks noGrp="1"/>
          </p:cNvSpPr>
          <p:nvPr>
            <p:ph type="body" sz="quarter" idx="1"/>
          </p:nvPr>
        </p:nvSpPr>
        <p:spPr>
          <a:prstGeom prst="rect">
            <a:avLst/>
          </a:prstGeom>
        </p:spPr>
        <p:txBody>
          <a:bodyPr/>
          <a:lstStyle/>
          <a:p>
            <a:pPr>
              <a:lnSpc>
                <a:spcPct val="80000"/>
              </a:lnSpc>
              <a:defRPr>
                <a:solidFill>
                  <a:srgbClr val="FF0000"/>
                </a:solidFill>
              </a:defRPr>
            </a:pPr>
            <a:r>
              <a:t>Data managers may be asked to provide information such as case counts, epi curves, etc. but generally are not expected to write/create SitReps*</a:t>
            </a:r>
          </a:p>
          <a:p>
            <a:pPr>
              <a:defRPr sz="2400"/>
            </a:pPr>
            <a:r>
              <a:t>SITREPs can be daily, weekly, or other.</a:t>
            </a:r>
          </a:p>
          <a:p>
            <a:pPr>
              <a:defRPr sz="2400"/>
            </a:pPr>
            <a:r>
              <a:t>Their frequency is  :</a:t>
            </a:r>
          </a:p>
          <a:p>
            <a:pPr marL="285750" indent="-285750">
              <a:defRPr sz="2400"/>
            </a:pPr>
            <a:r>
              <a:t>Decided at the onset of the emergency according to its nature </a:t>
            </a:r>
          </a:p>
          <a:p>
            <a:pPr marL="285750" indent="-285750">
              <a:defRPr sz="2400"/>
            </a:pPr>
            <a:r>
              <a:t>Revised as time progresses:</a:t>
            </a:r>
            <a:endParaRPr sz="2800"/>
          </a:p>
          <a:p>
            <a:pPr marL="628650" lvl="1" indent="-285750">
              <a:buSzPct val="100000"/>
              <a:buFont typeface="Courier New"/>
              <a:buChar char="o"/>
              <a:defRPr sz="2000"/>
            </a:pPr>
            <a:r>
              <a:t>More frequent in the beginning : daily or once every two days</a:t>
            </a:r>
          </a:p>
          <a:p>
            <a:pPr marL="628650" lvl="1" indent="-285750">
              <a:buSzPct val="100000"/>
              <a:buFont typeface="Courier New"/>
              <a:buChar char="o"/>
              <a:defRPr sz="2000"/>
            </a:pPr>
            <a:r>
              <a:t>Emergency and response settle into a more predictable pattern: twice a week </a:t>
            </a:r>
          </a:p>
          <a:p>
            <a:pPr marL="628650" lvl="1" indent="-285750">
              <a:buSzPct val="100000"/>
              <a:buFont typeface="Courier New"/>
              <a:buChar char="o"/>
              <a:defRPr sz="2000"/>
            </a:pPr>
            <a:r>
              <a:t>Emergency gradually stabilizes: once a week, and then once a fortnight;</a:t>
            </a:r>
          </a:p>
          <a:p>
            <a:pPr marL="628650" lvl="1" indent="-285750">
              <a:buSzPct val="100000"/>
              <a:buFont typeface="Courier New"/>
              <a:buChar char="o"/>
              <a:defRPr sz="2000"/>
            </a:pPr>
            <a:r>
              <a:t>Protracted emergency: once a month.</a:t>
            </a:r>
          </a:p>
          <a:p>
            <a:pPr lvl="1" indent="400050">
              <a:defRPr sz="2000">
                <a:solidFill>
                  <a:srgbClr val="FF0000"/>
                </a:solidFill>
              </a:defRPr>
            </a:pPr>
            <a:endParaRPr/>
          </a:p>
          <a:p>
            <a:pPr lvl="1" indent="400050">
              <a:defRPr sz="2000"/>
            </a:pPr>
            <a:r>
              <a:rPr u="sng">
                <a:solidFill>
                  <a:srgbClr val="0563C1"/>
                </a:solidFill>
                <a:uFill>
                  <a:solidFill>
                    <a:srgbClr val="0563C1"/>
                  </a:solidFill>
                </a:uFill>
                <a:hlinkClick r:id="rId3"/>
              </a:rPr>
              <a:t>https://www.careemergencytoolkit.org/meal/42-information-management/4-situation-reports-sitreps/</a:t>
            </a:r>
            <a:r>
              <a:t> </a:t>
            </a:r>
            <a:endParaRPr sz="3600"/>
          </a:p>
          <a:p>
            <a:pPr>
              <a:lnSpc>
                <a:spcPct val="80000"/>
              </a:lnSpc>
              <a:defRPr>
                <a:solidFill>
                  <a:srgbClr val="FF0000"/>
                </a:solidFill>
              </a:defRPr>
            </a:pPr>
            <a:endParaRPr sz="3600"/>
          </a:p>
          <a:p>
            <a:pPr lvl="1" indent="457200"/>
            <a:endParaRPr sz="3600"/>
          </a:p>
          <a:p>
            <a:endParaRPr sz="36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3" name="Shape 723"/>
          <p:cNvSpPr>
            <a:spLocks noGrp="1" noRot="1" noChangeAspect="1"/>
          </p:cNvSpPr>
          <p:nvPr>
            <p:ph type="sldImg"/>
          </p:nvPr>
        </p:nvSpPr>
        <p:spPr>
          <a:xfrm>
            <a:off x="381000" y="685800"/>
            <a:ext cx="6096000" cy="3429000"/>
          </a:xfrm>
          <a:prstGeom prst="rect">
            <a:avLst/>
          </a:prstGeom>
        </p:spPr>
        <p:txBody>
          <a:bodyPr/>
          <a:lstStyle/>
          <a:p>
            <a:endParaRPr/>
          </a:p>
        </p:txBody>
      </p:sp>
      <p:sp>
        <p:nvSpPr>
          <p:cNvPr id="724" name="Shape 724"/>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 name="Shape 275"/>
          <p:cNvSpPr>
            <a:spLocks noGrp="1" noRot="1" noChangeAspect="1"/>
          </p:cNvSpPr>
          <p:nvPr>
            <p:ph type="sldImg"/>
          </p:nvPr>
        </p:nvSpPr>
        <p:spPr>
          <a:xfrm>
            <a:off x="381000" y="685800"/>
            <a:ext cx="6096000" cy="3429000"/>
          </a:xfrm>
          <a:prstGeom prst="rect">
            <a:avLst/>
          </a:prstGeom>
        </p:spPr>
        <p:txBody>
          <a:bodyPr/>
          <a:lstStyle/>
          <a:p>
            <a:endParaRPr/>
          </a:p>
        </p:txBody>
      </p:sp>
      <p:sp>
        <p:nvSpPr>
          <p:cNvPr id="276" name="Shape 276"/>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Shape 284"/>
          <p:cNvSpPr>
            <a:spLocks noGrp="1" noRot="1" noChangeAspect="1"/>
          </p:cNvSpPr>
          <p:nvPr>
            <p:ph type="sldImg"/>
          </p:nvPr>
        </p:nvSpPr>
        <p:spPr>
          <a:xfrm>
            <a:off x="381000" y="685800"/>
            <a:ext cx="6096000" cy="3429000"/>
          </a:xfrm>
          <a:prstGeom prst="rect">
            <a:avLst/>
          </a:prstGeom>
        </p:spPr>
        <p:txBody>
          <a:bodyPr/>
          <a:lstStyle/>
          <a:p>
            <a:endParaRPr/>
          </a:p>
        </p:txBody>
      </p:sp>
      <p:sp>
        <p:nvSpPr>
          <p:cNvPr id="285" name="Shape 285"/>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noRot="1" noChangeAspect="1"/>
          </p:cNvSpPr>
          <p:nvPr>
            <p:ph type="sldImg"/>
          </p:nvPr>
        </p:nvSpPr>
        <p:spPr>
          <a:xfrm>
            <a:off x="381000" y="685800"/>
            <a:ext cx="6096000" cy="3429000"/>
          </a:xfrm>
          <a:prstGeom prst="rect">
            <a:avLst/>
          </a:prstGeom>
        </p:spPr>
        <p:txBody>
          <a:bodyPr/>
          <a:lstStyle/>
          <a:p>
            <a:endParaRPr/>
          </a:p>
        </p:txBody>
      </p:sp>
      <p:sp>
        <p:nvSpPr>
          <p:cNvPr id="291" name="Shape 291"/>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Shape 310"/>
          <p:cNvSpPr>
            <a:spLocks noGrp="1" noRot="1" noChangeAspect="1"/>
          </p:cNvSpPr>
          <p:nvPr>
            <p:ph type="sldImg"/>
          </p:nvPr>
        </p:nvSpPr>
        <p:spPr>
          <a:xfrm>
            <a:off x="381000" y="685800"/>
            <a:ext cx="6096000" cy="3429000"/>
          </a:xfrm>
          <a:prstGeom prst="rect">
            <a:avLst/>
          </a:prstGeom>
        </p:spPr>
        <p:txBody>
          <a:bodyPr/>
          <a:lstStyle/>
          <a:p>
            <a:endParaRPr/>
          </a:p>
        </p:txBody>
      </p:sp>
      <p:sp>
        <p:nvSpPr>
          <p:cNvPr id="311" name="Shape 311"/>
          <p:cNvSpPr>
            <a:spLocks noGrp="1"/>
          </p:cNvSpPr>
          <p:nvPr>
            <p:ph type="body" sz="quarter" idx="1"/>
          </p:nvPr>
        </p:nvSpPr>
        <p:spPr>
          <a:prstGeom prst="rect">
            <a:avLst/>
          </a:prstGeom>
        </p:spPr>
        <p:txBody>
          <a:bodyPr/>
          <a:lstStyle/>
          <a:p>
            <a:r>
              <a:t>In field epidemiology, we receive data from many different sources.</a:t>
            </a:r>
          </a:p>
          <a:p>
            <a:r>
              <a:t>There are 3 general types of data to be routinely captured, processed and displayed: Event specific data, event management information, context specific data. here, we are focusing on event specific data.</a:t>
            </a:r>
          </a:p>
          <a:p>
            <a:endParaRPr/>
          </a:p>
          <a:p>
            <a:r>
              <a:t>We use databases to store, manage and analyze public health data.  Excel is one of a few computer programs we can use. </a:t>
            </a:r>
          </a:p>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 name="Shape 379"/>
          <p:cNvSpPr>
            <a:spLocks noGrp="1" noRot="1" noChangeAspect="1"/>
          </p:cNvSpPr>
          <p:nvPr>
            <p:ph type="sldImg"/>
          </p:nvPr>
        </p:nvSpPr>
        <p:spPr>
          <a:xfrm>
            <a:off x="381000" y="685800"/>
            <a:ext cx="6096000" cy="3429000"/>
          </a:xfrm>
          <a:prstGeom prst="rect">
            <a:avLst/>
          </a:prstGeom>
        </p:spPr>
        <p:txBody>
          <a:bodyPr/>
          <a:lstStyle/>
          <a:p>
            <a:endParaRPr/>
          </a:p>
        </p:txBody>
      </p:sp>
      <p:sp>
        <p:nvSpPr>
          <p:cNvPr id="380" name="Shape 380"/>
          <p:cNvSpPr>
            <a:spLocks noGrp="1"/>
          </p:cNvSpPr>
          <p:nvPr>
            <p:ph type="body" sz="quarter" idx="1"/>
          </p:nvPr>
        </p:nvSpPr>
        <p:spPr>
          <a:prstGeom prst="rect">
            <a:avLst/>
          </a:prstGeom>
        </p:spPr>
        <p:txBody>
          <a:bodyPr/>
          <a:lstStyle/>
          <a:p>
            <a:pPr marL="914400" lvl="1" indent="-457200">
              <a:lnSpc>
                <a:spcPct val="150000"/>
              </a:lnSpc>
              <a:buSzPct val="100000"/>
              <a:buAutoNum type="arabicPeriod"/>
              <a:defRPr sz="2200"/>
            </a:pPr>
            <a:r>
              <a:t>Health surveillance systems (e.g., site specific information systems, DHIS2, Civil Registration &amp; Vital Statistics Systems, census data, EOCs)</a:t>
            </a:r>
          </a:p>
          <a:p>
            <a:pPr marL="914400" lvl="1" indent="-457200">
              <a:lnSpc>
                <a:spcPct val="150000"/>
              </a:lnSpc>
              <a:buSzPct val="100000"/>
              <a:buAutoNum type="arabicPeriod"/>
              <a:defRPr sz="2200"/>
            </a:pPr>
            <a:r>
              <a:t>Electronic &amp; Written Health Records</a:t>
            </a:r>
          </a:p>
          <a:p>
            <a:pPr marL="914400" lvl="1" indent="-457200">
              <a:lnSpc>
                <a:spcPct val="150000"/>
              </a:lnSpc>
              <a:buSzPct val="100000"/>
              <a:buAutoNum type="arabicPeriod"/>
              <a:defRPr sz="2200"/>
            </a:pPr>
            <a:r>
              <a:t>Household Survey Data</a:t>
            </a:r>
          </a:p>
          <a:p>
            <a:pPr marL="914400" lvl="1" indent="-457200">
              <a:lnSpc>
                <a:spcPct val="150000"/>
              </a:lnSpc>
              <a:buSzPct val="100000"/>
              <a:buAutoNum type="arabicPeriod"/>
              <a:defRPr sz="2200"/>
            </a:pPr>
            <a:r>
              <a:t>Field Data</a:t>
            </a:r>
          </a:p>
          <a:p>
            <a:pPr marL="914400" lvl="1" indent="-457200">
              <a:lnSpc>
                <a:spcPct val="150000"/>
              </a:lnSpc>
              <a:buSzPct val="100000"/>
              <a:buAutoNum type="arabicPeriod"/>
              <a:defRPr sz="2200"/>
            </a:pPr>
            <a:r>
              <a:t>Lab Data</a:t>
            </a:r>
          </a:p>
          <a:p>
            <a:pPr marL="914400" lvl="1" indent="-457200">
              <a:lnSpc>
                <a:spcPct val="150000"/>
              </a:lnSpc>
              <a:buSzPct val="100000"/>
              <a:buAutoNum type="arabicPeriod"/>
              <a:defRPr sz="2200"/>
            </a:pPr>
            <a:r>
              <a:t>Resource Inventory Data </a:t>
            </a:r>
          </a:p>
          <a:p>
            <a:pPr marL="914400" lvl="1" indent="-457200">
              <a:lnSpc>
                <a:spcPct val="150000"/>
              </a:lnSpc>
              <a:buSzPct val="100000"/>
              <a:buAutoNum type="arabicPeriod"/>
              <a:defRPr sz="2200"/>
            </a:pPr>
            <a:r>
              <a:t>Participatory surveillance: self-reporting apps</a:t>
            </a:r>
          </a:p>
          <a:p>
            <a:pPr marL="914400" lvl="1" indent="-457200">
              <a:lnSpc>
                <a:spcPct val="150000"/>
              </a:lnSpc>
              <a:buSzPct val="100000"/>
              <a:buAutoNum type="arabicPeriod"/>
              <a:defRPr sz="2200"/>
            </a:pPr>
            <a:r>
              <a:t>Alert system data (hotline)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2" name="Shape 492"/>
          <p:cNvSpPr>
            <a:spLocks noGrp="1" noRot="1" noChangeAspect="1"/>
          </p:cNvSpPr>
          <p:nvPr>
            <p:ph type="sldImg"/>
          </p:nvPr>
        </p:nvSpPr>
        <p:spPr>
          <a:xfrm>
            <a:off x="381000" y="685800"/>
            <a:ext cx="6096000" cy="3429000"/>
          </a:xfrm>
          <a:prstGeom prst="rect">
            <a:avLst/>
          </a:prstGeom>
        </p:spPr>
        <p:txBody>
          <a:bodyPr/>
          <a:lstStyle/>
          <a:p>
            <a:endParaRPr/>
          </a:p>
        </p:txBody>
      </p:sp>
      <p:sp>
        <p:nvSpPr>
          <p:cNvPr id="493" name="Shape 493"/>
          <p:cNvSpPr>
            <a:spLocks noGrp="1"/>
          </p:cNvSpPr>
          <p:nvPr>
            <p:ph type="body" sz="quarter" idx="1"/>
          </p:nvPr>
        </p:nvSpPr>
        <p:spPr>
          <a:prstGeom prst="rect">
            <a:avLst/>
          </a:prstGeom>
        </p:spPr>
        <p:txBody>
          <a:bodyPr/>
          <a:lstStyle/>
          <a:p>
            <a:r>
              <a:t>Many data collection tools exist in paper and electronic forms.  Appropriate, country and response specific forms should be developed or adapted in collaboration with the appropriate governmental office, and, the WHO</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5" name="Shape 525"/>
          <p:cNvSpPr>
            <a:spLocks noGrp="1" noRot="1" noChangeAspect="1"/>
          </p:cNvSpPr>
          <p:nvPr>
            <p:ph type="sldImg"/>
          </p:nvPr>
        </p:nvSpPr>
        <p:spPr>
          <a:xfrm>
            <a:off x="381000" y="685800"/>
            <a:ext cx="6096000" cy="3429000"/>
          </a:xfrm>
          <a:prstGeom prst="rect">
            <a:avLst/>
          </a:prstGeom>
        </p:spPr>
        <p:txBody>
          <a:bodyPr/>
          <a:lstStyle/>
          <a:p>
            <a:endParaRPr/>
          </a:p>
        </p:txBody>
      </p:sp>
      <p:sp>
        <p:nvSpPr>
          <p:cNvPr id="526" name="Shape 526"/>
          <p:cNvSpPr>
            <a:spLocks noGrp="1"/>
          </p:cNvSpPr>
          <p:nvPr>
            <p:ph type="body" sz="quarter" idx="1"/>
          </p:nvPr>
        </p:nvSpPr>
        <p:spPr>
          <a:prstGeom prst="rect">
            <a:avLst/>
          </a:prstGeom>
        </p:spPr>
        <p:txBody>
          <a:bodyPr/>
          <a:lstStyle/>
          <a:p>
            <a:r>
              <a:t>Participants should take 10 minutes to review the data and note any errors that they find or questions for clarification. </a:t>
            </a:r>
          </a:p>
          <a:p>
            <a:r>
              <a:t>&lt; Participants may work in groups. &gt;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 name="Shape 531"/>
          <p:cNvSpPr>
            <a:spLocks noGrp="1" noRot="1" noChangeAspect="1"/>
          </p:cNvSpPr>
          <p:nvPr>
            <p:ph type="sldImg"/>
          </p:nvPr>
        </p:nvSpPr>
        <p:spPr>
          <a:xfrm>
            <a:off x="381000" y="685800"/>
            <a:ext cx="6096000" cy="3429000"/>
          </a:xfrm>
          <a:prstGeom prst="rect">
            <a:avLst/>
          </a:prstGeom>
        </p:spPr>
        <p:txBody>
          <a:bodyPr/>
          <a:lstStyle/>
          <a:p>
            <a:endParaRPr/>
          </a:p>
        </p:txBody>
      </p:sp>
      <p:sp>
        <p:nvSpPr>
          <p:cNvPr id="532" name="Shape 532"/>
          <p:cNvSpPr>
            <a:spLocks noGrp="1"/>
          </p:cNvSpPr>
          <p:nvPr>
            <p:ph type="body" sz="quarter" idx="1"/>
          </p:nvPr>
        </p:nvSpPr>
        <p:spPr>
          <a:prstGeom prst="rect">
            <a:avLst/>
          </a:prstGeom>
        </p:spPr>
        <p:txBody>
          <a:bodyPr/>
          <a:lstStyle/>
          <a:p>
            <a:r>
              <a:t>Participants should take 10 minutes to review the data and note any errors that they find or questions for clarification. </a:t>
            </a:r>
          </a:p>
          <a:p>
            <a:r>
              <a:t>&lt; Participants may work in groups. &gt;</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8"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19"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1"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4" name="Subtitle 5"/>
          <p:cNvSpPr txBox="1"/>
          <p:nvPr/>
        </p:nvSpPr>
        <p:spPr>
          <a:xfrm>
            <a:off x="8057071" y="6672057"/>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B3 Data manag</a:t>
            </a:r>
            <a:r>
              <a:rPr lang="hu-HU" dirty="0"/>
              <a:t>ement</a:t>
            </a:r>
            <a:endParaRPr dirty="0"/>
          </a:p>
        </p:txBody>
      </p:sp>
      <p:pic>
        <p:nvPicPr>
          <p:cNvPr id="25" name="Picture 18" descr="Picture 18"/>
          <p:cNvPicPr>
            <a:picLocks noChangeAspect="1"/>
          </p:cNvPicPr>
          <p:nvPr/>
        </p:nvPicPr>
        <p:blipFill>
          <a:blip r:embed="rId5"/>
          <a:stretch>
            <a:fillRect/>
          </a:stretch>
        </p:blipFill>
        <p:spPr>
          <a:xfrm>
            <a:off x="9002489" y="5116962"/>
            <a:ext cx="2823416" cy="908686"/>
          </a:xfrm>
          <a:prstGeom prst="rect">
            <a:avLst/>
          </a:prstGeom>
          <a:ln w="12700">
            <a:miter lim="400000"/>
          </a:ln>
        </p:spPr>
      </p:pic>
      <p:pic>
        <p:nvPicPr>
          <p:cNvPr id="26"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7" name="Body Level One…"/>
          <p:cNvSpPr txBox="1">
            <a:spLocks noGrp="1"/>
          </p:cNvSpPr>
          <p:nvPr>
            <p:ph type="body" sz="quarter" idx="1"/>
          </p:nvPr>
        </p:nvSpPr>
        <p:spPr>
          <a:xfrm>
            <a:off x="5525727" y="3491867"/>
            <a:ext cx="5925538" cy="914401"/>
          </a:xfrm>
          <a:prstGeom prst="rect">
            <a:avLst/>
          </a:prstGeom>
        </p:spPr>
        <p:txBody>
          <a:bodyPr/>
          <a:lstStyle>
            <a:lvl1pPr>
              <a:defRPr>
                <a:latin typeface="Source Sans Pro Bold"/>
                <a:ea typeface="Source Sans Pro Bold"/>
                <a:cs typeface="Source Sans Pro Bold"/>
                <a:sym typeface="Source Sans Pro Bold"/>
              </a:defRPr>
            </a:lvl1pPr>
            <a:lvl2pPr marL="216992" indent="-72331">
              <a:defRPr>
                <a:latin typeface="Source Sans Pro Bold"/>
                <a:ea typeface="Source Sans Pro Bold"/>
                <a:cs typeface="Source Sans Pro Bold"/>
                <a:sym typeface="Source Sans Pro Bold"/>
              </a:defRPr>
            </a:lvl2pPr>
            <a:lvl3pPr marL="361652" indent="-72331">
              <a:defRPr>
                <a:latin typeface="Source Sans Pro Bold"/>
                <a:ea typeface="Source Sans Pro Bold"/>
                <a:cs typeface="Source Sans Pro Bold"/>
                <a:sym typeface="Source Sans Pro Bold"/>
              </a:defRPr>
            </a:lvl3pPr>
            <a:lvl4pPr marL="506314" indent="-72331">
              <a:defRPr>
                <a:latin typeface="Source Sans Pro Bold"/>
                <a:ea typeface="Source Sans Pro Bold"/>
                <a:cs typeface="Source Sans Pro Bold"/>
                <a:sym typeface="Source Sans Pro Bold"/>
              </a:defRPr>
            </a:lvl4pPr>
            <a:lvl5pPr marL="650974" indent="-72331">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28" name="Title Text"/>
          <p:cNvSpPr txBox="1">
            <a:spLocks noGrp="1"/>
          </p:cNvSpPr>
          <p:nvPr>
            <p:ph type="title"/>
          </p:nvPr>
        </p:nvSpPr>
        <p:spPr>
          <a:xfrm>
            <a:off x="517796" y="1587565"/>
            <a:ext cx="4490140" cy="2410277"/>
          </a:xfrm>
          <a:prstGeom prst="rect">
            <a:avLst/>
          </a:prstGeom>
        </p:spPr>
        <p:txBody>
          <a:bodyPr/>
          <a:lstStyle/>
          <a:p>
            <a:r>
              <a:t>Title Text</a:t>
            </a:r>
          </a:p>
        </p:txBody>
      </p:sp>
      <p:sp>
        <p:nvSpPr>
          <p:cNvPr id="2" name="Slide Number">
            <a:extLst>
              <a:ext uri="{FF2B5EF4-FFF2-40B4-BE49-F238E27FC236}">
                <a16:creationId xmlns:a16="http://schemas.microsoft.com/office/drawing/2014/main" id="{8EB5B1EA-1A39-98DB-BF0B-AE1E4104F25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124DFD18-F27D-E9FD-97F2-0386AC342695}"/>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4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49"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5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54"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55"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4F95CDF7-7710-F2A0-CB30-3F0DED37A74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C89A41FF-F77B-6E92-D30A-AEB591F69175}"/>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1B9A5C96-81B3-B440-B086-2F5BF9575963}"/>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B3 Data manag</a:t>
            </a:r>
            <a:r>
              <a:rPr lang="hu-HU" dirty="0"/>
              <a:t>ement</a:t>
            </a:r>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4"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 name="Slide Number">
            <a:extLst>
              <a:ext uri="{FF2B5EF4-FFF2-40B4-BE49-F238E27FC236}">
                <a16:creationId xmlns:a16="http://schemas.microsoft.com/office/drawing/2014/main" id="{C984B27D-242E-7C3D-C428-06EB0C31908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F38CCD25-3C9B-C376-378B-6A61BE088991}"/>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533C1A22-8CF5-5797-E1CD-4412C0CD3B9A}"/>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B3 Data manag</a:t>
            </a:r>
            <a:r>
              <a:rPr lang="hu-HU" dirty="0"/>
              <a:t>ement</a:t>
            </a:r>
            <a:endParaRPr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17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pic>
        <p:nvPicPr>
          <p:cNvPr id="180" name="Picture 3" descr="Picture 3"/>
          <p:cNvPicPr>
            <a:picLocks noChangeAspect="1"/>
          </p:cNvPicPr>
          <p:nvPr/>
        </p:nvPicPr>
        <p:blipFill>
          <a:blip r:embed="rId4"/>
          <a:stretch>
            <a:fillRect/>
          </a:stretch>
        </p:blipFill>
        <p:spPr>
          <a:xfrm>
            <a:off x="-9145" y="-18870"/>
            <a:ext cx="5130801" cy="660401"/>
          </a:xfrm>
          <a:prstGeom prst="rect">
            <a:avLst/>
          </a:prstGeom>
          <a:ln w="12700">
            <a:miter lim="400000"/>
          </a:ln>
        </p:spPr>
      </p:pic>
      <p:sp>
        <p:nvSpPr>
          <p:cNvPr id="181" name="TextBox 4"/>
          <p:cNvSpPr txBox="1"/>
          <p:nvPr/>
        </p:nvSpPr>
        <p:spPr>
          <a:xfrm>
            <a:off x="275896" y="11102"/>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82"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183" name="Body Level One…"/>
          <p:cNvSpPr txBox="1">
            <a:spLocks noGrp="1"/>
          </p:cNvSpPr>
          <p:nvPr>
            <p:ph type="body" idx="1"/>
          </p:nvPr>
        </p:nvSpPr>
        <p:spPr>
          <a:xfrm>
            <a:off x="797442" y="842962"/>
            <a:ext cx="10450422" cy="520696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650A489-690C-1F69-99E2-EA26EF8F87A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48C4F53C-BB3C-6CD2-CCB8-1755A51A4683}"/>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DD9D36FE-9D0A-4CA0-FD36-2150BAF5755D}"/>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B3 Data manag</a:t>
            </a:r>
            <a:r>
              <a:rPr lang="hu-HU" dirty="0"/>
              <a:t>ement</a:t>
            </a:r>
            <a:endParaRPr dirty="0"/>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90"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9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96" name="Rectangle 2"/>
          <p:cNvSpPr txBox="1"/>
          <p:nvPr/>
        </p:nvSpPr>
        <p:spPr>
          <a:xfrm>
            <a:off x="206000" y="73402"/>
            <a:ext cx="8138161"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
        <p:nvSpPr>
          <p:cNvPr id="197" name="Body Level One…"/>
          <p:cNvSpPr txBox="1">
            <a:spLocks noGrp="1"/>
          </p:cNvSpPr>
          <p:nvPr>
            <p:ph type="body" idx="1"/>
          </p:nvPr>
        </p:nvSpPr>
        <p:spPr>
          <a:xfrm>
            <a:off x="2207941" y="860998"/>
            <a:ext cx="7915007"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DE051D3-C2AA-669F-EACB-6D37715F8F0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AEFE4876-47C6-1B23-8AF8-AF9A87145364}"/>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10272AD6-3F97-1933-DDC6-80123E7E16E9}"/>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B3 Data manag</a:t>
            </a:r>
            <a:r>
              <a:rPr lang="hu-HU" dirty="0"/>
              <a:t>ement</a:t>
            </a:r>
            <a:endParaRPr dirty="0"/>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04"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0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06"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10" name="Title Text"/>
          <p:cNvSpPr txBox="1">
            <a:spLocks noGrp="1"/>
          </p:cNvSpPr>
          <p:nvPr>
            <p:ph type="title"/>
          </p:nvPr>
        </p:nvSpPr>
        <p:spPr>
          <a:xfrm>
            <a:off x="209150" y="-30963"/>
            <a:ext cx="3571876" cy="646113"/>
          </a:xfrm>
          <a:prstGeom prst="rect">
            <a:avLst/>
          </a:prstGeom>
        </p:spPr>
        <p:txBody>
          <a:bodyPr/>
          <a:lstStyle/>
          <a:p>
            <a:r>
              <a:t>Title Text</a:t>
            </a:r>
          </a:p>
        </p:txBody>
      </p:sp>
      <p:sp>
        <p:nvSpPr>
          <p:cNvPr id="211" name="Body Level One…"/>
          <p:cNvSpPr txBox="1">
            <a:spLocks noGrp="1"/>
          </p:cNvSpPr>
          <p:nvPr>
            <p:ph type="body" idx="1"/>
          </p:nvPr>
        </p:nvSpPr>
        <p:spPr>
          <a:xfrm>
            <a:off x="2438400" y="1247001"/>
            <a:ext cx="8058616" cy="4654071"/>
          </a:xfrm>
          <a:prstGeom prst="rect">
            <a:avLst/>
          </a:prstGeom>
        </p:spPr>
        <p:txBody>
          <a:bodyPr/>
          <a:lstStyle>
            <a:lvl1pPr marL="254000" indent="-254000"/>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2B642B0-409E-F66F-2570-8DBA20871B2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5F1DA203-D23C-738C-D4CD-97CB70FD6F8F}"/>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A9BCC458-9C55-D081-B19F-038C2C99434E}"/>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B3 Data manag</a:t>
            </a:r>
            <a:r>
              <a:rPr lang="hu-HU" dirty="0"/>
              <a:t>ement</a:t>
            </a:r>
            <a:endParaRPr dirty="0"/>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18" name="Image" descr="Image"/>
          <p:cNvPicPr>
            <a:picLocks noChangeAspect="1"/>
          </p:cNvPicPr>
          <p:nvPr/>
        </p:nvPicPr>
        <p:blipFill>
          <a:blip r:embed="rId2"/>
          <a:stretch>
            <a:fillRect/>
          </a:stretch>
        </p:blipFill>
        <p:spPr>
          <a:xfrm>
            <a:off x="-18793" y="-66900"/>
            <a:ext cx="5618454" cy="717988"/>
          </a:xfrm>
          <a:prstGeom prst="rect">
            <a:avLst/>
          </a:prstGeom>
          <a:ln w="12700">
            <a:miter lim="400000"/>
          </a:ln>
        </p:spPr>
      </p:pic>
      <p:pic>
        <p:nvPicPr>
          <p:cNvPr id="21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24"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25" name="Text Placeholder 5"/>
          <p:cNvSpPr>
            <a:spLocks noGrp="1"/>
          </p:cNvSpPr>
          <p:nvPr>
            <p:ph type="body" sz="quarter" idx="21"/>
          </p:nvPr>
        </p:nvSpPr>
        <p:spPr>
          <a:xfrm>
            <a:off x="249237" y="88899"/>
            <a:ext cx="8904289" cy="627065"/>
          </a:xfrm>
          <a:prstGeom prst="rect">
            <a:avLst/>
          </a:prstGeom>
        </p:spPr>
        <p:txBody>
          <a:body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id="{14F02EC1-C139-4B7D-6697-8371945D861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B04ECEAE-1428-3D03-948E-419F55C61971}"/>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D70A561F-B076-E48F-345F-B18892071B7E}"/>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B3 Data manag</a:t>
            </a:r>
            <a:r>
              <a:rPr lang="hu-HU" dirty="0"/>
              <a:t>ement</a:t>
            </a:r>
            <a:endParaRPr dirty="0"/>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32"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3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4"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38"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870E62CA-74F5-F13A-F316-50E0AA6849B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89515BB6-7018-E3FB-B94E-28BCDA69C288}"/>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F769A3CD-69D8-9EC4-6CAE-E64F74F9F5A6}"/>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B3 Data manag</a:t>
            </a:r>
            <a:r>
              <a:rPr lang="hu-HU" dirty="0"/>
              <a:t>ement</a:t>
            </a:r>
            <a:endParaRPr dirty="0"/>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5" name="Image" descr="Image"/>
          <p:cNvPicPr>
            <a:picLocks noChangeAspect="1"/>
          </p:cNvPicPr>
          <p:nvPr/>
        </p:nvPicPr>
        <p:blipFill>
          <a:blip r:embed="rId2"/>
          <a:stretch>
            <a:fillRect/>
          </a:stretch>
        </p:blipFill>
        <p:spPr>
          <a:xfrm>
            <a:off x="-27005" y="-39926"/>
            <a:ext cx="7334308" cy="937258"/>
          </a:xfrm>
          <a:prstGeom prst="rect">
            <a:avLst/>
          </a:prstGeom>
          <a:ln w="12700">
            <a:miter lim="400000"/>
          </a:ln>
        </p:spPr>
      </p:pic>
      <p:pic>
        <p:nvPicPr>
          <p:cNvPr id="24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4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51"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92CAED8-23CA-A4B9-A6EE-7F5EA6B3B9D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09AF7BFC-2D65-D225-D0E0-8B9B958CB49D}"/>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FF94B71E-92A6-D77C-E3BC-29502118FDFB}"/>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B3 Data manag</a:t>
            </a:r>
            <a:r>
              <a:rPr lang="hu-HU" dirty="0"/>
              <a:t>ement</a:t>
            </a:r>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5"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36"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40" name="Click to edit Subtitle"/>
          <p:cNvSpPr txBox="1">
            <a:spLocks noGrp="1"/>
          </p:cNvSpPr>
          <p:nvPr>
            <p:ph type="title" hasCustomPrompt="1"/>
          </p:nvPr>
        </p:nvSpPr>
        <p:spPr>
          <a:xfrm>
            <a:off x="190765" y="0"/>
            <a:ext cx="6241933" cy="645664"/>
          </a:xfrm>
          <a:prstGeom prst="rect">
            <a:avLst/>
          </a:prstGeom>
        </p:spPr>
        <p:txBody>
          <a:bodyPr/>
          <a:lstStyle/>
          <a:p>
            <a:r>
              <a:t>Click to edit Subtitle</a:t>
            </a:r>
          </a:p>
        </p:txBody>
      </p:sp>
      <p:sp>
        <p:nvSpPr>
          <p:cNvPr id="41"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1E479E5-8FFE-650F-811B-FA7C6586185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02226506-B7DB-6AB9-B61C-8F650C1A1296}"/>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060EADED-5686-383C-FF00-BEFD05B582CD}"/>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B3 Data manag</a:t>
            </a:r>
            <a:r>
              <a:rPr lang="hu-HU" dirty="0"/>
              <a:t>ement</a:t>
            </a:r>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4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49"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53" name="Click to edit Subtitle"/>
          <p:cNvSpPr txBox="1">
            <a:spLocks noGrp="1"/>
          </p:cNvSpPr>
          <p:nvPr>
            <p:ph type="title" hasCustomPrompt="1"/>
          </p:nvPr>
        </p:nvSpPr>
        <p:spPr>
          <a:xfrm>
            <a:off x="190765" y="801824"/>
            <a:ext cx="5543940" cy="645665"/>
          </a:xfrm>
          <a:prstGeom prst="rect">
            <a:avLst/>
          </a:prstGeom>
        </p:spPr>
        <p:txBody>
          <a:bodyPr/>
          <a:lstStyle>
            <a:lvl1pPr>
              <a:defRPr sz="2800">
                <a:solidFill>
                  <a:srgbClr val="A2010C"/>
                </a:solidFill>
              </a:defRPr>
            </a:lvl1pPr>
          </a:lstStyle>
          <a:p>
            <a:r>
              <a:t>Click to edit Subtitle</a:t>
            </a:r>
          </a:p>
        </p:txBody>
      </p:sp>
      <p:sp>
        <p:nvSpPr>
          <p:cNvPr id="54" name="Body Level One…"/>
          <p:cNvSpPr txBox="1">
            <a:spLocks noGrp="1"/>
          </p:cNvSpPr>
          <p:nvPr>
            <p:ph type="body" idx="1"/>
          </p:nvPr>
        </p:nvSpPr>
        <p:spPr>
          <a:xfrm>
            <a:off x="1739589"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5" name="Title 1"/>
          <p:cNvSpPr txBox="1"/>
          <p:nvPr/>
        </p:nvSpPr>
        <p:spPr>
          <a:xfrm>
            <a:off x="236485" y="-1"/>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56" name="Title 1"/>
          <p:cNvSpPr txBox="1"/>
          <p:nvPr/>
        </p:nvSpPr>
        <p:spPr>
          <a:xfrm>
            <a:off x="236485" y="87779"/>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2" name="Slide Number">
            <a:extLst>
              <a:ext uri="{FF2B5EF4-FFF2-40B4-BE49-F238E27FC236}">
                <a16:creationId xmlns:a16="http://schemas.microsoft.com/office/drawing/2014/main" id="{E398417E-B163-958C-D5CC-7D5CA7768D2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72A45A03-2048-8BF4-0F6D-C7446293B5F6}"/>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CAFFA1A7-9961-67A3-6FE1-A9D91B2919E2}"/>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B3 Data manag</a:t>
            </a:r>
            <a:r>
              <a:rPr lang="hu-HU" dirty="0"/>
              <a:t>ement</a:t>
            </a:r>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6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6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70"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71"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34318E1-7598-26A6-46FE-BD8275AFC5D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2407EDC1-B75E-0DF8-3531-561C217DAAC9}"/>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C5B2BF86-4661-98C8-6409-EFF46138F505}"/>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B3 Data manag</a:t>
            </a:r>
            <a:r>
              <a:rPr lang="hu-HU" dirty="0"/>
              <a:t>ement</a:t>
            </a:r>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7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8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85"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86" name="Body Level One…"/>
          <p:cNvSpPr txBox="1">
            <a:spLocks noGrp="1"/>
          </p:cNvSpPr>
          <p:nvPr>
            <p:ph type="body" idx="1"/>
          </p:nvPr>
        </p:nvSpPr>
        <p:spPr>
          <a:xfrm>
            <a:off x="4273550" y="842962"/>
            <a:ext cx="7529514" cy="5546726"/>
          </a:xfrm>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 name="Slide Number">
            <a:extLst>
              <a:ext uri="{FF2B5EF4-FFF2-40B4-BE49-F238E27FC236}">
                <a16:creationId xmlns:a16="http://schemas.microsoft.com/office/drawing/2014/main" id="{3155034F-9A21-CAE4-2FA6-4636E156581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4A0AD202-1CBF-C81D-FBF0-C7A3FC45B4B7}"/>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5" name="Rounded Rectangle 3">
            <a:extLst>
              <a:ext uri="{FF2B5EF4-FFF2-40B4-BE49-F238E27FC236}">
                <a16:creationId xmlns:a16="http://schemas.microsoft.com/office/drawing/2014/main" id="{B0F663F2-502A-A346-E3D3-1366918BA196}"/>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4" name="Subtitle 5">
            <a:extLst>
              <a:ext uri="{FF2B5EF4-FFF2-40B4-BE49-F238E27FC236}">
                <a16:creationId xmlns:a16="http://schemas.microsoft.com/office/drawing/2014/main" id="{9F7242B3-846B-B043-51A7-3013C84C21B2}"/>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B3 Data manag</a:t>
            </a:r>
            <a:r>
              <a:rPr lang="hu-HU" dirty="0"/>
              <a:t>ement</a:t>
            </a:r>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9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9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0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02"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6B67AF2-D262-E979-091D-CDF7110C500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01F88E11-F120-5A87-CFC9-9984BE025AD7}"/>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TextBox 5">
            <a:extLst>
              <a:ext uri="{FF2B5EF4-FFF2-40B4-BE49-F238E27FC236}">
                <a16:creationId xmlns:a16="http://schemas.microsoft.com/office/drawing/2014/main" id="{16A33D9E-A8A5-A937-F805-F32D5274E656}"/>
              </a:ext>
            </a:extLst>
          </p:cNvPr>
          <p:cNvSpPr txBox="1"/>
          <p:nvPr userDrawn="1"/>
        </p:nvSpPr>
        <p:spPr>
          <a:xfrm>
            <a:off x="388936" y="377342"/>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5" name="Rounded Rectangle 3">
            <a:extLst>
              <a:ext uri="{FF2B5EF4-FFF2-40B4-BE49-F238E27FC236}">
                <a16:creationId xmlns:a16="http://schemas.microsoft.com/office/drawing/2014/main" id="{80F6536E-0D0D-687B-E4C0-B5B573B9619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id="{085F6889-797C-954A-FAC3-9933CC7FC3EA}"/>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B3 Data manag</a:t>
            </a:r>
            <a:r>
              <a:rPr lang="hu-HU" dirty="0"/>
              <a:t>ement</a:t>
            </a: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11"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17"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18"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2B4047D-9068-21E0-3197-2845C34E6FF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84F883A1-6D06-97D7-0C0D-EF7263816EA5}"/>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TextBox 6">
            <a:extLst>
              <a:ext uri="{FF2B5EF4-FFF2-40B4-BE49-F238E27FC236}">
                <a16:creationId xmlns:a16="http://schemas.microsoft.com/office/drawing/2014/main" id="{B4505688-FEEF-B621-2D7B-1864A4010D36}"/>
              </a:ext>
            </a:extLst>
          </p:cNvPr>
          <p:cNvSpPr txBox="1"/>
          <p:nvPr userDrawn="1"/>
        </p:nvSpPr>
        <p:spPr>
          <a:xfrm>
            <a:off x="388936" y="463959"/>
            <a:ext cx="3425273"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5" name="Rounded Rectangle 3">
            <a:extLst>
              <a:ext uri="{FF2B5EF4-FFF2-40B4-BE49-F238E27FC236}">
                <a16:creationId xmlns:a16="http://schemas.microsoft.com/office/drawing/2014/main" id="{60E6BF1A-7CEE-557D-C2C3-3A53D3A390D3}"/>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id="{57B2EC92-523C-A72B-C1AC-D2CB1022D1EE}"/>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B3 Data manag</a:t>
            </a:r>
            <a:r>
              <a:rPr lang="hu-HU" dirty="0"/>
              <a:t>ement</a:t>
            </a: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2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3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34"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325F5CA-FC74-EF5D-F88A-3C4F77A1825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F717BE87-39D6-A8E4-5EC0-6522465C86C6}"/>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TextBox 6">
            <a:extLst>
              <a:ext uri="{FF2B5EF4-FFF2-40B4-BE49-F238E27FC236}">
                <a16:creationId xmlns:a16="http://schemas.microsoft.com/office/drawing/2014/main" id="{D3FBC3D4-445E-5137-119D-A1668E53F64E}"/>
              </a:ext>
            </a:extLst>
          </p:cNvPr>
          <p:cNvSpPr txBox="1"/>
          <p:nvPr userDrawn="1"/>
        </p:nvSpPr>
        <p:spPr>
          <a:xfrm>
            <a:off x="388936" y="885342"/>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5" name="Rounded Rectangle 3">
            <a:extLst>
              <a:ext uri="{FF2B5EF4-FFF2-40B4-BE49-F238E27FC236}">
                <a16:creationId xmlns:a16="http://schemas.microsoft.com/office/drawing/2014/main" id="{4AE138D4-FD29-027E-DB90-ADBE3A10F8B7}"/>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id="{D1F453B4-00B6-BDD9-6A09-A67D98814262}"/>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B3 Data manag</a:t>
            </a:r>
            <a:r>
              <a:rPr lang="hu-HU" dirty="0"/>
              <a:t>ement</a:t>
            </a:r>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0"/>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1"/>
          <a:stretch>
            <a:fillRect/>
          </a:stretch>
        </p:blipFill>
        <p:spPr>
          <a:xfrm>
            <a:off x="74344" y="6310302"/>
            <a:ext cx="1548718" cy="474296"/>
          </a:xfrm>
          <a:prstGeom prst="rect">
            <a:avLst/>
          </a:prstGeom>
          <a:ln w="12700">
            <a:miter lim="400000"/>
          </a:ln>
        </p:spPr>
      </p:pic>
      <p:sp>
        <p:nvSpPr>
          <p:cNvPr id="6" name="Subtitle 5"/>
          <p:cNvSpPr txBox="1"/>
          <p:nvPr/>
        </p:nvSpPr>
        <p:spPr>
          <a:xfrm>
            <a:off x="8057071" y="650638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8"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 name="TextBox 5"/>
          <p:cNvSpPr txBox="1"/>
          <p:nvPr/>
        </p:nvSpPr>
        <p:spPr>
          <a:xfrm>
            <a:off x="4400180" y="2699089"/>
            <a:ext cx="3721502"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609600" y="1600200"/>
            <a:ext cx="10972800" cy="12519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2" name="Slide Number">
            <a:extLst>
              <a:ext uri="{FF2B5EF4-FFF2-40B4-BE49-F238E27FC236}">
                <a16:creationId xmlns:a16="http://schemas.microsoft.com/office/drawing/2014/main" id="{17A9D5D3-DD8D-C0DB-739B-FE8A21C8FBF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Subtitle 5">
            <a:extLst>
              <a:ext uri="{FF2B5EF4-FFF2-40B4-BE49-F238E27FC236}">
                <a16:creationId xmlns:a16="http://schemas.microsoft.com/office/drawing/2014/main" id="{AEF38DC9-BC71-5233-160C-7803678F5759}"/>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B3 Data </a:t>
            </a:r>
            <a:r>
              <a:rPr dirty="0" err="1"/>
              <a:t>manag</a:t>
            </a:r>
            <a:r>
              <a:rPr lang="hu-HU" dirty="0"/>
              <a:t>ement</a:t>
            </a:r>
            <a:endParaRP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png"/><Relationship Id="rId2" Type="http://schemas.openxmlformats.org/officeDocument/2006/relationships/image" Target="../media/image16.jpeg"/><Relationship Id="rId1" Type="http://schemas.openxmlformats.org/officeDocument/2006/relationships/slideLayout" Target="../slideLayouts/slideLayout15.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jpeg"/><Relationship Id="rId14" Type="http://schemas.openxmlformats.org/officeDocument/2006/relationships/image" Target="../media/image2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5.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4.png"/><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3" Type="http://schemas.openxmlformats.org/officeDocument/2006/relationships/image" Target="../media/image39.gif"/><Relationship Id="rId2" Type="http://schemas.openxmlformats.org/officeDocument/2006/relationships/image" Target="../media/image38.gif"/><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3" Type="http://schemas.openxmlformats.org/officeDocument/2006/relationships/hyperlink" Target="https://www.cdc.gov/foodsafety/outbreaks/investigating-outbreaks/epi-curves.html" TargetMode="External"/><Relationship Id="rId2" Type="http://schemas.openxmlformats.org/officeDocument/2006/relationships/hyperlink" Target="https://www.who.int/emergencies/outbreak-toolkit/" TargetMode="External"/><Relationship Id="rId1" Type="http://schemas.openxmlformats.org/officeDocument/2006/relationships/slideLayout" Target="../slideLayouts/slideLayout6.xml"/><Relationship Id="rId5" Type="http://schemas.openxmlformats.org/officeDocument/2006/relationships/hyperlink" Target="https://outbreaktools.ca/background/descriptive-epidemiology/" TargetMode="External"/><Relationship Id="rId4" Type="http://schemas.openxmlformats.org/officeDocument/2006/relationships/hyperlink" Target="https://www.cdc.gov/training/quicklearns/createepi/" TargetMode="Externa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hyperlink" Target="https://openwho.org/courses/godata-en"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2.xml"/><Relationship Id="rId4" Type="http://schemas.openxmlformats.org/officeDocument/2006/relationships/hyperlink" Target="mailto:ihrhrt@who.int"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Title 2"/>
          <p:cNvSpPr txBox="1">
            <a:spLocks noGrp="1"/>
          </p:cNvSpPr>
          <p:nvPr>
            <p:ph type="title"/>
          </p:nvPr>
        </p:nvSpPr>
        <p:spPr>
          <a:xfrm>
            <a:off x="517796" y="1587565"/>
            <a:ext cx="4490140" cy="2410277"/>
          </a:xfrm>
          <a:prstGeom prst="rect">
            <a:avLst/>
          </a:prstGeom>
        </p:spPr>
        <p:txBody>
          <a:bodyPr/>
          <a:lstStyle/>
          <a:p>
            <a:r>
              <a:rPr b="1" dirty="0"/>
              <a:t>Data management </a:t>
            </a:r>
            <a:br>
              <a:rPr b="1" dirty="0"/>
            </a:br>
            <a:r>
              <a:rPr b="1" dirty="0"/>
              <a:t>in emergencies </a:t>
            </a:r>
          </a:p>
        </p:txBody>
      </p:sp>
      <p:sp>
        <p:nvSpPr>
          <p:cNvPr id="262" name="TextBox 3"/>
          <p:cNvSpPr txBox="1"/>
          <p:nvPr/>
        </p:nvSpPr>
        <p:spPr>
          <a:xfrm>
            <a:off x="517796" y="1587565"/>
            <a:ext cx="6057111"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b="1" dirty="0"/>
              <a:t>B3.1</a:t>
            </a:r>
          </a:p>
        </p:txBody>
      </p:sp>
      <p:sp>
        <p:nvSpPr>
          <p:cNvPr id="264" name="TextBox 10"/>
          <p:cNvSpPr txBox="1"/>
          <p:nvPr/>
        </p:nvSpPr>
        <p:spPr>
          <a:xfrm>
            <a:off x="567709" y="4147146"/>
            <a:ext cx="2333564" cy="320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solidFill>
                  <a:srgbClr val="FFFFFF"/>
                </a:solidFill>
                <a:latin typeface="+mn-lt"/>
                <a:ea typeface="+mn-ea"/>
                <a:cs typeface="+mn-cs"/>
                <a:sym typeface="Source Sans Pro Regular"/>
              </a:defRPr>
            </a:lvl1pPr>
          </a:lstStyle>
          <a:p>
            <a:r>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Google Shape;300;p7"/>
          <p:cNvSpPr txBox="1">
            <a:spLocks noGrp="1"/>
          </p:cNvSpPr>
          <p:nvPr>
            <p:ph type="body" idx="1"/>
          </p:nvPr>
        </p:nvSpPr>
        <p:spPr>
          <a:xfrm>
            <a:off x="4273550" y="2732103"/>
            <a:ext cx="7529514" cy="1393794"/>
          </a:xfrm>
          <a:prstGeom prst="rect">
            <a:avLst/>
          </a:prstGeom>
        </p:spPr>
        <p:txBody>
          <a:bodyPr lIns="179999" tIns="179999" rIns="179999" bIns="179999" anchor="ctr"/>
          <a:lstStyle>
            <a:lvl1pPr marL="0" indent="0" algn="ctr">
              <a:lnSpc>
                <a:spcPct val="110000"/>
              </a:lnSpc>
              <a:spcBef>
                <a:spcPts val="0"/>
              </a:spcBef>
              <a:buSzTx/>
              <a:buNone/>
              <a:defRPr sz="2800">
                <a:solidFill>
                  <a:srgbClr val="C00000"/>
                </a:solidFill>
                <a:latin typeface="Source Sans Pro Bold"/>
                <a:ea typeface="Source Sans Pro Bold"/>
                <a:cs typeface="Source Sans Pro Bold"/>
                <a:sym typeface="Source Sans Pro Bold"/>
              </a:defRPr>
            </a:lvl1pPr>
          </a:lstStyle>
          <a:p>
            <a:r>
              <a:rPr b="1" dirty="0"/>
              <a:t>According to you, which are the objectives of data m</a:t>
            </a:r>
            <a:r>
              <a:rPr lang="hu-HU" b="1" dirty="0"/>
              <a:t>a</a:t>
            </a:r>
            <a:r>
              <a:rPr b="1" dirty="0" err="1"/>
              <a:t>nagement</a:t>
            </a:r>
            <a:r>
              <a:rPr b="1" dirty="0"/>
              <a:t> in emergencies?</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Rectangle 3"/>
          <p:cNvSpPr txBox="1">
            <a:spLocks noGrp="1"/>
          </p:cNvSpPr>
          <p:nvPr>
            <p:ph type="body" idx="1"/>
          </p:nvPr>
        </p:nvSpPr>
        <p:spPr>
          <a:xfrm>
            <a:off x="2084637" y="1101964"/>
            <a:ext cx="8222168" cy="4654072"/>
          </a:xfrm>
          <a:prstGeom prst="rect">
            <a:avLst/>
          </a:prstGeom>
        </p:spPr>
        <p:txBody>
          <a:bodyPr>
            <a:normAutofit/>
          </a:bodyPr>
          <a:lstStyle/>
          <a:p>
            <a:pPr marL="0" lvl="1" indent="0" defTabSz="274855">
              <a:spcBef>
                <a:spcPts val="500"/>
              </a:spcBef>
              <a:buSzTx/>
              <a:buNone/>
              <a:defRPr sz="2280"/>
            </a:pPr>
            <a:r>
              <a:rPr sz="2400" b="1" dirty="0">
                <a:solidFill>
                  <a:srgbClr val="C00000"/>
                </a:solidFill>
              </a:rPr>
              <a:t>In an emergency, database management systems help clean, organize, analyze and interpret raw data to:</a:t>
            </a:r>
          </a:p>
          <a:p>
            <a:pPr marL="241300" indent="-241300" defTabSz="274855">
              <a:spcBef>
                <a:spcPts val="500"/>
              </a:spcBef>
              <a:buClr>
                <a:srgbClr val="C00000"/>
              </a:buClr>
              <a:defRPr sz="2280"/>
            </a:pPr>
            <a:r>
              <a:rPr sz="2400" dirty="0"/>
              <a:t>Ensure timely updates to planners, operational responders, and decision-makers</a:t>
            </a:r>
          </a:p>
          <a:p>
            <a:pPr marL="241300" indent="-241300" defTabSz="274855">
              <a:spcBef>
                <a:spcPts val="500"/>
              </a:spcBef>
              <a:buClr>
                <a:srgbClr val="C00000"/>
              </a:buClr>
              <a:defRPr sz="2280"/>
            </a:pPr>
            <a:r>
              <a:rPr sz="2400" dirty="0"/>
              <a:t>Provide analysis to inform response decisions</a:t>
            </a:r>
          </a:p>
          <a:p>
            <a:pPr marL="241300" indent="-241300" defTabSz="274855">
              <a:spcBef>
                <a:spcPts val="500"/>
              </a:spcBef>
              <a:buClr>
                <a:srgbClr val="C00000"/>
              </a:buClr>
              <a:defRPr sz="2280"/>
            </a:pPr>
            <a:r>
              <a:rPr sz="2400" dirty="0"/>
              <a:t>Track response activities, including:</a:t>
            </a:r>
          </a:p>
          <a:p>
            <a:pPr marL="900105" lvl="2" indent="-241300" defTabSz="274855">
              <a:spcBef>
                <a:spcPts val="500"/>
              </a:spcBef>
              <a:buClr>
                <a:srgbClr val="C00000"/>
              </a:buClr>
              <a:buFont typeface="Helvetica"/>
              <a:buChar char="o"/>
              <a:defRPr sz="2280"/>
            </a:pPr>
            <a:r>
              <a:rPr sz="2400" dirty="0"/>
              <a:t>Resource utilization issues such as stock outs</a:t>
            </a:r>
          </a:p>
          <a:p>
            <a:pPr marL="900105" lvl="2" indent="-241300" defTabSz="274855">
              <a:spcBef>
                <a:spcPts val="500"/>
              </a:spcBef>
              <a:buClr>
                <a:srgbClr val="C00000"/>
              </a:buClr>
              <a:buFont typeface="Helvetica"/>
              <a:buChar char="o"/>
              <a:defRPr sz="2280"/>
            </a:pPr>
            <a:r>
              <a:rPr sz="2400" dirty="0"/>
              <a:t>Case investigations</a:t>
            </a:r>
          </a:p>
          <a:p>
            <a:pPr marL="900105" lvl="2" indent="-241300" defTabSz="274855">
              <a:spcBef>
                <a:spcPts val="500"/>
              </a:spcBef>
              <a:buClr>
                <a:srgbClr val="C00000"/>
              </a:buClr>
              <a:buFont typeface="Helvetica"/>
              <a:buChar char="o"/>
              <a:defRPr sz="2280"/>
            </a:pPr>
            <a:r>
              <a:rPr sz="2400" dirty="0"/>
              <a:t>Labs run</a:t>
            </a:r>
          </a:p>
          <a:p>
            <a:pPr marL="900105" lvl="2" indent="-241300" defTabSz="274855">
              <a:spcBef>
                <a:spcPts val="500"/>
              </a:spcBef>
              <a:buClr>
                <a:srgbClr val="C00000"/>
              </a:buClr>
              <a:buFont typeface="Helvetica"/>
              <a:buChar char="o"/>
              <a:defRPr sz="2280"/>
            </a:pPr>
            <a:r>
              <a:rPr sz="2400" dirty="0"/>
              <a:t>Beds available in clinics and hospitals</a:t>
            </a:r>
          </a:p>
          <a:p>
            <a:pPr marL="900105" lvl="2" indent="-241300" defTabSz="274855">
              <a:spcBef>
                <a:spcPts val="500"/>
              </a:spcBef>
              <a:buClr>
                <a:srgbClr val="C00000"/>
              </a:buClr>
              <a:buFont typeface="Helvetica"/>
              <a:buChar char="o"/>
              <a:defRPr sz="2280"/>
            </a:pPr>
            <a:r>
              <a:rPr sz="2400" dirty="0"/>
              <a:t>Contact tracing</a:t>
            </a:r>
          </a:p>
          <a:p>
            <a:pPr marL="900105" lvl="2" indent="-241300" defTabSz="274855">
              <a:spcBef>
                <a:spcPts val="500"/>
              </a:spcBef>
              <a:buClr>
                <a:srgbClr val="C00000"/>
              </a:buClr>
              <a:buFont typeface="Helvetica"/>
              <a:buChar char="o"/>
              <a:defRPr sz="2280"/>
            </a:pPr>
            <a:r>
              <a:rPr sz="2400" dirty="0"/>
              <a:t>Personnel needs</a:t>
            </a:r>
          </a:p>
        </p:txBody>
      </p:sp>
      <p:sp>
        <p:nvSpPr>
          <p:cNvPr id="325" name="Titre 3"/>
          <p:cNvSpPr txBox="1">
            <a:spLocks noGrp="1"/>
          </p:cNvSpPr>
          <p:nvPr>
            <p:ph type="title" idx="4294967295"/>
          </p:nvPr>
        </p:nvSpPr>
        <p:spPr>
          <a:xfrm>
            <a:off x="127378" y="-133431"/>
            <a:ext cx="6558455" cy="1177534"/>
          </a:xfrm>
          <a:prstGeom prst="rect">
            <a:avLst/>
          </a:prstGeom>
        </p:spPr>
        <p:txBody>
          <a:bodyPr/>
          <a:lstStyle/>
          <a:p>
            <a:r>
              <a:rPr b="1" dirty="0"/>
              <a:t>The objectives of data management in emergencies are:</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Text Placeholder 1"/>
          <p:cNvSpPr txBox="1">
            <a:spLocks noGrp="1"/>
          </p:cNvSpPr>
          <p:nvPr>
            <p:ph type="body" idx="1"/>
          </p:nvPr>
        </p:nvSpPr>
        <p:spPr>
          <a:xfrm>
            <a:off x="2378926" y="1101963"/>
            <a:ext cx="8222168" cy="5174549"/>
          </a:xfrm>
          <a:prstGeom prst="rect">
            <a:avLst/>
          </a:prstGeom>
        </p:spPr>
        <p:txBody>
          <a:bodyPr>
            <a:noAutofit/>
          </a:bodyPr>
          <a:lstStyle/>
          <a:p>
            <a:pPr marL="243839" indent="-243839" defTabSz="277749">
              <a:spcBef>
                <a:spcPts val="500"/>
              </a:spcBef>
              <a:defRPr sz="2304"/>
            </a:pPr>
            <a:r>
              <a:rPr sz="2400" dirty="0"/>
              <a:t>Pre-existing surveillance data is often insufficient.</a:t>
            </a:r>
          </a:p>
          <a:p>
            <a:pPr marL="243839" indent="-243839" defTabSz="277749">
              <a:spcBef>
                <a:spcPts val="500"/>
              </a:spcBef>
              <a:defRPr sz="2304"/>
            </a:pPr>
            <a:r>
              <a:rPr sz="2400" dirty="0"/>
              <a:t>Presence of local and international NGOs generates new data sources.</a:t>
            </a:r>
          </a:p>
          <a:p>
            <a:pPr marL="243839" indent="-243839" defTabSz="277749">
              <a:spcBef>
                <a:spcPts val="500"/>
              </a:spcBef>
              <a:defRPr sz="2304"/>
            </a:pPr>
            <a:r>
              <a:rPr sz="2400" dirty="0"/>
              <a:t>Discordant types and sources of potentially relevant data.</a:t>
            </a:r>
          </a:p>
          <a:p>
            <a:pPr marL="243839" indent="-243839" defTabSz="277749">
              <a:spcBef>
                <a:spcPts val="500"/>
              </a:spcBef>
              <a:defRPr sz="2304"/>
            </a:pPr>
            <a:r>
              <a:rPr sz="2400" dirty="0"/>
              <a:t>Difficulty in integrating datasets due to lack of unique identifiers.</a:t>
            </a:r>
          </a:p>
          <a:p>
            <a:pPr marL="243839" indent="-243839" defTabSz="277749">
              <a:spcBef>
                <a:spcPts val="500"/>
              </a:spcBef>
              <a:defRPr sz="2304"/>
            </a:pPr>
            <a:r>
              <a:rPr sz="2400" dirty="0"/>
              <a:t>Veracity of data can challenge authorities.</a:t>
            </a:r>
          </a:p>
          <a:p>
            <a:pPr marL="243839" indent="-243839" defTabSz="277749">
              <a:spcBef>
                <a:spcPts val="500"/>
              </a:spcBef>
              <a:defRPr sz="2304"/>
            </a:pPr>
            <a:r>
              <a:rPr sz="2400" dirty="0"/>
              <a:t>Conditions can change more quickly than data can be collected.</a:t>
            </a:r>
          </a:p>
          <a:p>
            <a:pPr marL="243839" indent="-243839" defTabSz="277749">
              <a:spcBef>
                <a:spcPts val="500"/>
              </a:spcBef>
              <a:defRPr sz="2304"/>
            </a:pPr>
            <a:r>
              <a:rPr sz="2400" dirty="0"/>
              <a:t>The specific numbers that the top management of public health institutes or ministries want can also change from one day to another. </a:t>
            </a:r>
          </a:p>
          <a:p>
            <a:pPr marL="243839" indent="-243839" defTabSz="277749">
              <a:spcBef>
                <a:spcPts val="500"/>
              </a:spcBef>
              <a:defRPr sz="2304"/>
            </a:pPr>
            <a:r>
              <a:rPr sz="2400" dirty="0"/>
              <a:t>Risk to overburden the system by wanting too much information.</a:t>
            </a:r>
          </a:p>
        </p:txBody>
      </p:sp>
      <p:sp>
        <p:nvSpPr>
          <p:cNvPr id="329" name="Title 1"/>
          <p:cNvSpPr txBox="1">
            <a:spLocks noGrp="1"/>
          </p:cNvSpPr>
          <p:nvPr>
            <p:ph type="title" idx="4294967295"/>
          </p:nvPr>
        </p:nvSpPr>
        <p:spPr>
          <a:xfrm>
            <a:off x="126123" y="-83422"/>
            <a:ext cx="7273161" cy="1330422"/>
          </a:xfrm>
          <a:prstGeom prst="rect">
            <a:avLst/>
          </a:prstGeom>
        </p:spPr>
        <p:txBody>
          <a:bodyPr/>
          <a:lstStyle/>
          <a:p>
            <a:r>
              <a:rPr b="1" dirty="0"/>
              <a:t>The challenges of data management during public health emergencies </a:t>
            </a:r>
            <a:br>
              <a:rPr b="1" dirty="0"/>
            </a:br>
            <a:r>
              <a:rPr sz="2000" b="1" dirty="0">
                <a:solidFill>
                  <a:srgbClr val="000000"/>
                </a:solidFill>
              </a:rPr>
              <a:t> </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7" name="Diagram 3"/>
          <p:cNvGrpSpPr/>
          <p:nvPr/>
        </p:nvGrpSpPr>
        <p:grpSpPr>
          <a:xfrm>
            <a:off x="703800" y="1946766"/>
            <a:ext cx="10273203" cy="3958735"/>
            <a:chOff x="0" y="0"/>
            <a:chExt cx="10273201" cy="3958733"/>
          </a:xfrm>
        </p:grpSpPr>
        <p:sp>
          <p:nvSpPr>
            <p:cNvPr id="333" name="Line"/>
            <p:cNvSpPr/>
            <p:nvPr/>
          </p:nvSpPr>
          <p:spPr>
            <a:xfrm>
              <a:off x="7102804" y="1622989"/>
              <a:ext cx="2330784" cy="12396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8776"/>
                  </a:lnTo>
                  <a:lnTo>
                    <a:pt x="21600" y="18776"/>
                  </a:lnTo>
                  <a:lnTo>
                    <a:pt x="21600" y="21600"/>
                  </a:lnTo>
                </a:path>
              </a:pathLst>
            </a:custGeom>
            <a:noFill/>
            <a:ln w="12700" cap="flat">
              <a:solidFill>
                <a:schemeClr val="accent3"/>
              </a:solidFill>
              <a:prstDash val="solid"/>
              <a:miter lim="800000"/>
            </a:ln>
            <a:effectLst/>
          </p:spPr>
          <p:txBody>
            <a:bodyPr wrap="square" lIns="45719" tIns="45719" rIns="45719" bIns="45719" numCol="1" anchor="t">
              <a:noAutofit/>
            </a:bodyPr>
            <a:lstStyle/>
            <a:p>
              <a:endParaRPr/>
            </a:p>
          </p:txBody>
        </p:sp>
        <p:sp>
          <p:nvSpPr>
            <p:cNvPr id="334" name="Line"/>
            <p:cNvSpPr/>
            <p:nvPr/>
          </p:nvSpPr>
          <p:spPr>
            <a:xfrm>
              <a:off x="5347572" y="361931"/>
              <a:ext cx="1755233" cy="68569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6494"/>
                  </a:lnTo>
                  <a:lnTo>
                    <a:pt x="21600" y="16494"/>
                  </a:lnTo>
                  <a:lnTo>
                    <a:pt x="21600" y="21600"/>
                  </a:lnTo>
                </a:path>
              </a:pathLst>
            </a:custGeom>
            <a:noFill/>
            <a:ln w="12700" cap="flat">
              <a:solidFill>
                <a:schemeClr val="accent2"/>
              </a:solidFill>
              <a:prstDash val="solid"/>
              <a:miter lim="800000"/>
            </a:ln>
            <a:effectLst/>
          </p:spPr>
          <p:txBody>
            <a:bodyPr wrap="square" lIns="45719" tIns="45719" rIns="45719" bIns="45719" numCol="1" anchor="t">
              <a:noAutofit/>
            </a:bodyPr>
            <a:lstStyle/>
            <a:p>
              <a:endParaRPr/>
            </a:p>
          </p:txBody>
        </p:sp>
        <p:sp>
          <p:nvSpPr>
            <p:cNvPr id="335" name="Line"/>
            <p:cNvSpPr/>
            <p:nvPr/>
          </p:nvSpPr>
          <p:spPr>
            <a:xfrm>
              <a:off x="3889923" y="1516750"/>
              <a:ext cx="3817249" cy="16489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477"/>
                  </a:lnTo>
                  <a:lnTo>
                    <a:pt x="21600" y="19477"/>
                  </a:lnTo>
                  <a:lnTo>
                    <a:pt x="21600" y="21600"/>
                  </a:lnTo>
                </a:path>
              </a:pathLst>
            </a:custGeom>
            <a:noFill/>
            <a:ln w="12700" cap="flat">
              <a:solidFill>
                <a:schemeClr val="accent3"/>
              </a:solidFill>
              <a:prstDash val="solid"/>
              <a:miter lim="800000"/>
            </a:ln>
            <a:effectLst/>
          </p:spPr>
          <p:txBody>
            <a:bodyPr wrap="square" lIns="45719" tIns="45719" rIns="45719" bIns="45719" numCol="1" anchor="t">
              <a:noAutofit/>
            </a:bodyPr>
            <a:lstStyle/>
            <a:p>
              <a:endParaRPr/>
            </a:p>
          </p:txBody>
        </p:sp>
        <p:sp>
          <p:nvSpPr>
            <p:cNvPr id="336" name="Line"/>
            <p:cNvSpPr/>
            <p:nvPr/>
          </p:nvSpPr>
          <p:spPr>
            <a:xfrm>
              <a:off x="3889923" y="1516750"/>
              <a:ext cx="2231439" cy="1598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410"/>
                  </a:lnTo>
                  <a:lnTo>
                    <a:pt x="21600" y="19410"/>
                  </a:lnTo>
                  <a:lnTo>
                    <a:pt x="21600" y="21600"/>
                  </a:lnTo>
                </a:path>
              </a:pathLst>
            </a:custGeom>
            <a:noFill/>
            <a:ln w="12700" cap="flat">
              <a:solidFill>
                <a:schemeClr val="accent3"/>
              </a:solidFill>
              <a:prstDash val="solid"/>
              <a:miter lim="800000"/>
            </a:ln>
            <a:effectLst/>
          </p:spPr>
          <p:txBody>
            <a:bodyPr wrap="square" lIns="45719" tIns="45719" rIns="45719" bIns="45719" numCol="1" anchor="t">
              <a:noAutofit/>
            </a:bodyPr>
            <a:lstStyle/>
            <a:p>
              <a:endParaRPr/>
            </a:p>
          </p:txBody>
        </p:sp>
        <p:sp>
          <p:nvSpPr>
            <p:cNvPr id="337" name="Line"/>
            <p:cNvSpPr/>
            <p:nvPr/>
          </p:nvSpPr>
          <p:spPr>
            <a:xfrm>
              <a:off x="3889923" y="1516750"/>
              <a:ext cx="386155" cy="155092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343"/>
                  </a:lnTo>
                  <a:lnTo>
                    <a:pt x="21600" y="19343"/>
                  </a:lnTo>
                  <a:lnTo>
                    <a:pt x="21600" y="21600"/>
                  </a:lnTo>
                </a:path>
              </a:pathLst>
            </a:custGeom>
            <a:noFill/>
            <a:ln w="12700" cap="flat">
              <a:solidFill>
                <a:schemeClr val="accent3"/>
              </a:solidFill>
              <a:prstDash val="solid"/>
              <a:miter lim="800000"/>
            </a:ln>
            <a:effectLst/>
          </p:spPr>
          <p:txBody>
            <a:bodyPr wrap="square" lIns="45719" tIns="45719" rIns="45719" bIns="45719" numCol="1" anchor="t">
              <a:noAutofit/>
            </a:bodyPr>
            <a:lstStyle/>
            <a:p>
              <a:endParaRPr/>
            </a:p>
          </p:txBody>
        </p:sp>
        <p:sp>
          <p:nvSpPr>
            <p:cNvPr id="338" name="Line"/>
            <p:cNvSpPr/>
            <p:nvPr/>
          </p:nvSpPr>
          <p:spPr>
            <a:xfrm>
              <a:off x="2551856" y="1516749"/>
              <a:ext cx="1338067" cy="155891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9354"/>
                  </a:lnTo>
                  <a:lnTo>
                    <a:pt x="0" y="19354"/>
                  </a:lnTo>
                  <a:lnTo>
                    <a:pt x="0" y="21600"/>
                  </a:lnTo>
                </a:path>
              </a:pathLst>
            </a:custGeom>
            <a:noFill/>
            <a:ln w="12700" cap="flat">
              <a:solidFill>
                <a:schemeClr val="accent3"/>
              </a:solidFill>
              <a:prstDash val="solid"/>
              <a:miter lim="800000"/>
            </a:ln>
            <a:effectLst/>
          </p:spPr>
          <p:txBody>
            <a:bodyPr wrap="square" lIns="45719" tIns="45719" rIns="45719" bIns="45719" numCol="1" anchor="t">
              <a:noAutofit/>
            </a:bodyPr>
            <a:lstStyle/>
            <a:p>
              <a:endParaRPr/>
            </a:p>
          </p:txBody>
        </p:sp>
        <p:sp>
          <p:nvSpPr>
            <p:cNvPr id="339" name="Line"/>
            <p:cNvSpPr/>
            <p:nvPr/>
          </p:nvSpPr>
          <p:spPr>
            <a:xfrm>
              <a:off x="699711" y="1516750"/>
              <a:ext cx="3190212" cy="145492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9194"/>
                  </a:lnTo>
                  <a:lnTo>
                    <a:pt x="0" y="19194"/>
                  </a:lnTo>
                  <a:lnTo>
                    <a:pt x="0" y="21600"/>
                  </a:lnTo>
                </a:path>
              </a:pathLst>
            </a:custGeom>
            <a:noFill/>
            <a:ln w="12700" cap="flat">
              <a:solidFill>
                <a:schemeClr val="accent3"/>
              </a:solidFill>
              <a:prstDash val="solid"/>
              <a:miter lim="800000"/>
            </a:ln>
            <a:effectLst/>
          </p:spPr>
          <p:txBody>
            <a:bodyPr wrap="square" lIns="45719" tIns="45719" rIns="45719" bIns="45719" numCol="1" anchor="t">
              <a:noAutofit/>
            </a:bodyPr>
            <a:lstStyle/>
            <a:p>
              <a:endParaRPr/>
            </a:p>
          </p:txBody>
        </p:sp>
        <p:sp>
          <p:nvSpPr>
            <p:cNvPr id="340" name="Line"/>
            <p:cNvSpPr/>
            <p:nvPr/>
          </p:nvSpPr>
          <p:spPr>
            <a:xfrm>
              <a:off x="3889923" y="361930"/>
              <a:ext cx="1457650" cy="53439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5048"/>
                  </a:lnTo>
                  <a:lnTo>
                    <a:pt x="0" y="15048"/>
                  </a:lnTo>
                  <a:lnTo>
                    <a:pt x="0" y="21600"/>
                  </a:lnTo>
                </a:path>
              </a:pathLst>
            </a:custGeom>
            <a:noFill/>
            <a:ln w="12700" cap="flat">
              <a:solidFill>
                <a:schemeClr val="accent2"/>
              </a:solidFill>
              <a:prstDash val="solid"/>
              <a:miter lim="800000"/>
            </a:ln>
            <a:effectLst/>
          </p:spPr>
          <p:txBody>
            <a:bodyPr wrap="square" lIns="45719" tIns="45719" rIns="45719" bIns="45719" numCol="1" anchor="t">
              <a:noAutofit/>
            </a:bodyPr>
            <a:lstStyle/>
            <a:p>
              <a:endParaRPr/>
            </a:p>
          </p:txBody>
        </p:sp>
        <p:sp>
          <p:nvSpPr>
            <p:cNvPr id="341" name="Rounded Rectangle"/>
            <p:cNvSpPr/>
            <p:nvPr/>
          </p:nvSpPr>
          <p:spPr>
            <a:xfrm>
              <a:off x="4458417" y="0"/>
              <a:ext cx="1778310" cy="361932"/>
            </a:xfrm>
            <a:prstGeom prst="roundRect">
              <a:avLst>
                <a:gd name="adj" fmla="val 10000"/>
              </a:avLst>
            </a:prstGeom>
            <a:solidFill>
              <a:schemeClr val="accent1"/>
            </a:solidFill>
            <a:ln w="12700" cap="flat">
              <a:solidFill>
                <a:srgbClr val="FFFFFF"/>
              </a:solidFill>
              <a:prstDash val="solid"/>
              <a:miter lim="800000"/>
            </a:ln>
            <a:effectLst/>
          </p:spPr>
          <p:txBody>
            <a:bodyPr wrap="square" lIns="45719" tIns="45719" rIns="45719" bIns="45719" numCol="1" anchor="t">
              <a:noAutofit/>
            </a:bodyPr>
            <a:lstStyle/>
            <a:p>
              <a:endParaRPr/>
            </a:p>
          </p:txBody>
        </p:sp>
        <p:grpSp>
          <p:nvGrpSpPr>
            <p:cNvPr id="344" name="Group"/>
            <p:cNvGrpSpPr/>
            <p:nvPr/>
          </p:nvGrpSpPr>
          <p:grpSpPr>
            <a:xfrm>
              <a:off x="4652829" y="176253"/>
              <a:ext cx="1778311" cy="378809"/>
              <a:chOff x="0" y="0"/>
              <a:chExt cx="1778309" cy="378807"/>
            </a:xfrm>
          </p:grpSpPr>
          <p:sp>
            <p:nvSpPr>
              <p:cNvPr id="342" name="Rounded Rectangle"/>
              <p:cNvSpPr/>
              <p:nvPr/>
            </p:nvSpPr>
            <p:spPr>
              <a:xfrm>
                <a:off x="0" y="8438"/>
                <a:ext cx="1778310" cy="361932"/>
              </a:xfrm>
              <a:prstGeom prst="roundRect">
                <a:avLst>
                  <a:gd name="adj" fmla="val 10000"/>
                </a:avLst>
              </a:prstGeom>
              <a:solidFill>
                <a:srgbClr val="FFFFFF">
                  <a:alpha val="90000"/>
                </a:srgbClr>
              </a:solidFill>
              <a:ln w="12700" cap="flat">
                <a:solidFill>
                  <a:schemeClr val="accent1"/>
                </a:solidFill>
                <a:prstDash val="solid"/>
                <a:miter lim="800000"/>
              </a:ln>
              <a:effectLst/>
            </p:spPr>
            <p:txBody>
              <a:bodyPr wrap="square" lIns="45719" tIns="45719" rIns="45719" bIns="45719" numCol="1" anchor="ctr">
                <a:noAutofit/>
              </a:bodyPr>
              <a:lstStyle/>
              <a:p>
                <a:pPr algn="ctr" defTabSz="800100">
                  <a:lnSpc>
                    <a:spcPct val="90000"/>
                  </a:lnSpc>
                  <a:spcBef>
                    <a:spcPts val="700"/>
                  </a:spcBef>
                </a:pPr>
                <a:endParaRPr/>
              </a:p>
            </p:txBody>
          </p:sp>
          <p:sp>
            <p:nvSpPr>
              <p:cNvPr id="343" name="Data Sources"/>
              <p:cNvSpPr txBox="1"/>
              <p:nvPr/>
            </p:nvSpPr>
            <p:spPr>
              <a:xfrm>
                <a:off x="10600" y="-1"/>
                <a:ext cx="1757108" cy="37880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68580" tIns="68580" rIns="68580" bIns="68580" numCol="1" anchor="ctr">
                <a:spAutoFit/>
              </a:bodyPr>
              <a:lstStyle>
                <a:lvl1pPr algn="ctr" defTabSz="800100">
                  <a:lnSpc>
                    <a:spcPct val="90000"/>
                  </a:lnSpc>
                  <a:spcBef>
                    <a:spcPts val="700"/>
                  </a:spcBef>
                </a:lvl1pPr>
              </a:lstStyle>
              <a:p>
                <a:r>
                  <a:t>Data Sources</a:t>
                </a:r>
              </a:p>
            </p:txBody>
          </p:sp>
        </p:grpSp>
        <p:sp>
          <p:nvSpPr>
            <p:cNvPr id="345" name="Rounded Rectangle"/>
            <p:cNvSpPr/>
            <p:nvPr/>
          </p:nvSpPr>
          <p:spPr>
            <a:xfrm>
              <a:off x="3244259" y="896326"/>
              <a:ext cx="1291329" cy="620423"/>
            </a:xfrm>
            <a:prstGeom prst="roundRect">
              <a:avLst>
                <a:gd name="adj" fmla="val 10000"/>
              </a:avLst>
            </a:prstGeom>
            <a:solidFill>
              <a:schemeClr val="accent2"/>
            </a:solidFill>
            <a:ln w="12700" cap="flat">
              <a:solidFill>
                <a:srgbClr val="FFFFFF"/>
              </a:solidFill>
              <a:prstDash val="solid"/>
              <a:miter lim="800000"/>
            </a:ln>
            <a:effectLst/>
          </p:spPr>
          <p:txBody>
            <a:bodyPr wrap="square" lIns="45719" tIns="45719" rIns="45719" bIns="45719" numCol="1" anchor="t">
              <a:noAutofit/>
            </a:bodyPr>
            <a:lstStyle/>
            <a:p>
              <a:endParaRPr/>
            </a:p>
          </p:txBody>
        </p:sp>
        <p:grpSp>
          <p:nvGrpSpPr>
            <p:cNvPr id="348" name="Group"/>
            <p:cNvGrpSpPr/>
            <p:nvPr/>
          </p:nvGrpSpPr>
          <p:grpSpPr>
            <a:xfrm>
              <a:off x="3438671" y="1067859"/>
              <a:ext cx="1291329" cy="646744"/>
              <a:chOff x="0" y="0"/>
              <a:chExt cx="1291327" cy="646742"/>
            </a:xfrm>
          </p:grpSpPr>
          <p:sp>
            <p:nvSpPr>
              <p:cNvPr id="346" name="Rounded Rectangle"/>
              <p:cNvSpPr/>
              <p:nvPr/>
            </p:nvSpPr>
            <p:spPr>
              <a:xfrm>
                <a:off x="0" y="13160"/>
                <a:ext cx="1291328" cy="620423"/>
              </a:xfrm>
              <a:prstGeom prst="roundRect">
                <a:avLst>
                  <a:gd name="adj" fmla="val 10000"/>
                </a:avLst>
              </a:prstGeom>
              <a:solidFill>
                <a:srgbClr val="FFFFFF">
                  <a:alpha val="90000"/>
                </a:srgbClr>
              </a:solidFill>
              <a:ln w="12700" cap="flat">
                <a:solidFill>
                  <a:schemeClr val="accent2"/>
                </a:solidFill>
                <a:prstDash val="solid"/>
                <a:miter lim="800000"/>
              </a:ln>
              <a:effectLst/>
            </p:spPr>
            <p:txBody>
              <a:bodyPr wrap="square" lIns="45719" tIns="45719" rIns="45719" bIns="45719" numCol="1" anchor="ctr">
                <a:noAutofit/>
              </a:bodyPr>
              <a:lstStyle/>
              <a:p>
                <a:pPr algn="ctr" defTabSz="800100">
                  <a:lnSpc>
                    <a:spcPct val="90000"/>
                  </a:lnSpc>
                  <a:spcBef>
                    <a:spcPts val="700"/>
                  </a:spcBef>
                </a:pPr>
                <a:endParaRPr/>
              </a:p>
            </p:txBody>
          </p:sp>
          <p:sp>
            <p:nvSpPr>
              <p:cNvPr id="347" name="Primary sources"/>
              <p:cNvSpPr txBox="1"/>
              <p:nvPr/>
            </p:nvSpPr>
            <p:spPr>
              <a:xfrm>
                <a:off x="18172" y="-1"/>
                <a:ext cx="1254985" cy="64674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68580" tIns="68580" rIns="68580" bIns="68580" numCol="1" anchor="ctr">
                <a:spAutoFit/>
              </a:bodyPr>
              <a:lstStyle>
                <a:lvl1pPr algn="ctr" defTabSz="800100">
                  <a:lnSpc>
                    <a:spcPct val="90000"/>
                  </a:lnSpc>
                  <a:spcBef>
                    <a:spcPts val="700"/>
                  </a:spcBef>
                </a:lvl1pPr>
              </a:lstStyle>
              <a:p>
                <a:r>
                  <a:t>Primary sources</a:t>
                </a:r>
              </a:p>
            </p:txBody>
          </p:sp>
        </p:grpSp>
        <p:sp>
          <p:nvSpPr>
            <p:cNvPr id="349" name="Rounded Rectangle"/>
            <p:cNvSpPr/>
            <p:nvPr/>
          </p:nvSpPr>
          <p:spPr>
            <a:xfrm>
              <a:off x="0" y="2971670"/>
              <a:ext cx="1399426" cy="747919"/>
            </a:xfrm>
            <a:prstGeom prst="roundRect">
              <a:avLst>
                <a:gd name="adj" fmla="val 10000"/>
              </a:avLst>
            </a:prstGeom>
            <a:solidFill>
              <a:schemeClr val="accent3"/>
            </a:solidFill>
            <a:ln w="12700" cap="flat">
              <a:solidFill>
                <a:srgbClr val="FFFFFF"/>
              </a:solidFill>
              <a:prstDash val="solid"/>
              <a:miter lim="800000"/>
            </a:ln>
            <a:effectLst/>
          </p:spPr>
          <p:txBody>
            <a:bodyPr wrap="square" lIns="45719" tIns="45719" rIns="45719" bIns="45719" numCol="1" anchor="t">
              <a:noAutofit/>
            </a:bodyPr>
            <a:lstStyle/>
            <a:p>
              <a:endParaRPr/>
            </a:p>
          </p:txBody>
        </p:sp>
        <p:grpSp>
          <p:nvGrpSpPr>
            <p:cNvPr id="352" name="Group"/>
            <p:cNvGrpSpPr/>
            <p:nvPr/>
          </p:nvGrpSpPr>
          <p:grpSpPr>
            <a:xfrm>
              <a:off x="194413" y="3156362"/>
              <a:ext cx="1399426" cy="747919"/>
              <a:chOff x="0" y="0"/>
              <a:chExt cx="1399425" cy="747918"/>
            </a:xfrm>
          </p:grpSpPr>
          <p:sp>
            <p:nvSpPr>
              <p:cNvPr id="350" name="Rounded Rectangle"/>
              <p:cNvSpPr/>
              <p:nvPr/>
            </p:nvSpPr>
            <p:spPr>
              <a:xfrm>
                <a:off x="0" y="0"/>
                <a:ext cx="1399426" cy="747919"/>
              </a:xfrm>
              <a:prstGeom prst="roundRect">
                <a:avLst>
                  <a:gd name="adj" fmla="val 10000"/>
                </a:avLst>
              </a:prstGeom>
              <a:solidFill>
                <a:srgbClr val="FFFFFF">
                  <a:alpha val="90000"/>
                </a:srgbClr>
              </a:solidFill>
              <a:ln w="12700" cap="flat">
                <a:solidFill>
                  <a:schemeClr val="accent3"/>
                </a:solidFill>
                <a:prstDash val="solid"/>
                <a:miter lim="800000"/>
              </a:ln>
              <a:effectLst/>
            </p:spPr>
            <p:txBody>
              <a:bodyPr wrap="square" lIns="45719" tIns="45719" rIns="45719" bIns="45719" numCol="1" anchor="ctr">
                <a:noAutofit/>
              </a:bodyPr>
              <a:lstStyle/>
              <a:p>
                <a:pPr algn="ctr" defTabSz="622300">
                  <a:lnSpc>
                    <a:spcPct val="90000"/>
                  </a:lnSpc>
                  <a:spcBef>
                    <a:spcPts val="700"/>
                  </a:spcBef>
                </a:pPr>
                <a:endParaRPr/>
              </a:p>
            </p:txBody>
          </p:sp>
          <p:sp>
            <p:nvSpPr>
              <p:cNvPr id="351" name="Health surveillance systems"/>
              <p:cNvSpPr txBox="1"/>
              <p:nvPr/>
            </p:nvSpPr>
            <p:spPr>
              <a:xfrm>
                <a:off x="21906" y="16275"/>
                <a:ext cx="1355613" cy="71536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3339" tIns="53339" rIns="53339" bIns="53339" numCol="1" anchor="ctr">
                <a:spAutoFit/>
              </a:bodyPr>
              <a:lstStyle>
                <a:lvl1pPr algn="ctr" defTabSz="622300">
                  <a:lnSpc>
                    <a:spcPct val="90000"/>
                  </a:lnSpc>
                  <a:spcBef>
                    <a:spcPts val="500"/>
                  </a:spcBef>
                  <a:defRPr sz="1400"/>
                </a:lvl1pPr>
              </a:lstStyle>
              <a:p>
                <a:r>
                  <a:t>Health surveillance systems</a:t>
                </a:r>
              </a:p>
            </p:txBody>
          </p:sp>
        </p:grpSp>
        <p:sp>
          <p:nvSpPr>
            <p:cNvPr id="353" name="Rounded Rectangle"/>
            <p:cNvSpPr/>
            <p:nvPr/>
          </p:nvSpPr>
          <p:spPr>
            <a:xfrm>
              <a:off x="1836247" y="3075667"/>
              <a:ext cx="1431218" cy="672543"/>
            </a:xfrm>
            <a:prstGeom prst="roundRect">
              <a:avLst>
                <a:gd name="adj" fmla="val 10000"/>
              </a:avLst>
            </a:prstGeom>
            <a:solidFill>
              <a:schemeClr val="accent3"/>
            </a:solidFill>
            <a:ln w="12700" cap="flat">
              <a:solidFill>
                <a:srgbClr val="FFFFFF"/>
              </a:solidFill>
              <a:prstDash val="solid"/>
              <a:miter lim="800000"/>
            </a:ln>
            <a:effectLst/>
          </p:spPr>
          <p:txBody>
            <a:bodyPr wrap="square" lIns="45719" tIns="45719" rIns="45719" bIns="45719" numCol="1" anchor="t">
              <a:noAutofit/>
            </a:bodyPr>
            <a:lstStyle/>
            <a:p>
              <a:endParaRPr/>
            </a:p>
          </p:txBody>
        </p:sp>
        <p:grpSp>
          <p:nvGrpSpPr>
            <p:cNvPr id="356" name="Group"/>
            <p:cNvGrpSpPr/>
            <p:nvPr/>
          </p:nvGrpSpPr>
          <p:grpSpPr>
            <a:xfrm>
              <a:off x="2030659" y="3260359"/>
              <a:ext cx="1431219" cy="672543"/>
              <a:chOff x="0" y="0"/>
              <a:chExt cx="1431217" cy="672541"/>
            </a:xfrm>
          </p:grpSpPr>
          <p:sp>
            <p:nvSpPr>
              <p:cNvPr id="354" name="Rounded Rectangle"/>
              <p:cNvSpPr/>
              <p:nvPr/>
            </p:nvSpPr>
            <p:spPr>
              <a:xfrm>
                <a:off x="0" y="0"/>
                <a:ext cx="1431218" cy="672542"/>
              </a:xfrm>
              <a:prstGeom prst="roundRect">
                <a:avLst>
                  <a:gd name="adj" fmla="val 10000"/>
                </a:avLst>
              </a:prstGeom>
              <a:solidFill>
                <a:srgbClr val="FFFFFF">
                  <a:alpha val="90000"/>
                </a:srgbClr>
              </a:solidFill>
              <a:ln w="12700" cap="flat">
                <a:solidFill>
                  <a:schemeClr val="accent3"/>
                </a:solidFill>
                <a:prstDash val="solid"/>
                <a:miter lim="800000"/>
              </a:ln>
              <a:effectLst/>
            </p:spPr>
            <p:txBody>
              <a:bodyPr wrap="square" lIns="45719" tIns="45719" rIns="45719" bIns="45719" numCol="1" anchor="ctr">
                <a:noAutofit/>
              </a:bodyPr>
              <a:lstStyle/>
              <a:p>
                <a:pPr algn="ctr" defTabSz="622300">
                  <a:lnSpc>
                    <a:spcPct val="90000"/>
                  </a:lnSpc>
                  <a:spcBef>
                    <a:spcPts val="700"/>
                  </a:spcBef>
                </a:pPr>
                <a:endParaRPr/>
              </a:p>
            </p:txBody>
          </p:sp>
          <p:sp>
            <p:nvSpPr>
              <p:cNvPr id="355" name="Health records"/>
              <p:cNvSpPr txBox="1"/>
              <p:nvPr/>
            </p:nvSpPr>
            <p:spPr>
              <a:xfrm>
                <a:off x="19698" y="188251"/>
                <a:ext cx="1391823" cy="29604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3339" tIns="53339" rIns="53339" bIns="53339" numCol="1" anchor="ctr">
                <a:spAutoFit/>
              </a:bodyPr>
              <a:lstStyle>
                <a:lvl1pPr algn="ctr" defTabSz="622300">
                  <a:lnSpc>
                    <a:spcPct val="90000"/>
                  </a:lnSpc>
                  <a:spcBef>
                    <a:spcPts val="500"/>
                  </a:spcBef>
                  <a:defRPr sz="1400"/>
                </a:lvl1pPr>
              </a:lstStyle>
              <a:p>
                <a:r>
                  <a:t>Health records</a:t>
                </a:r>
              </a:p>
            </p:txBody>
          </p:sp>
        </p:grpSp>
        <p:sp>
          <p:nvSpPr>
            <p:cNvPr id="357" name="Rounded Rectangle"/>
            <p:cNvSpPr/>
            <p:nvPr/>
          </p:nvSpPr>
          <p:spPr>
            <a:xfrm>
              <a:off x="3616292" y="3067679"/>
              <a:ext cx="1319569" cy="706364"/>
            </a:xfrm>
            <a:prstGeom prst="roundRect">
              <a:avLst>
                <a:gd name="adj" fmla="val 10000"/>
              </a:avLst>
            </a:prstGeom>
            <a:solidFill>
              <a:schemeClr val="accent3"/>
            </a:solidFill>
            <a:ln w="12700" cap="flat">
              <a:solidFill>
                <a:srgbClr val="FFFFFF"/>
              </a:solidFill>
              <a:prstDash val="solid"/>
              <a:miter lim="800000"/>
            </a:ln>
            <a:effectLst/>
          </p:spPr>
          <p:txBody>
            <a:bodyPr wrap="square" lIns="45719" tIns="45719" rIns="45719" bIns="45719" numCol="1" anchor="t">
              <a:noAutofit/>
            </a:bodyPr>
            <a:lstStyle/>
            <a:p>
              <a:endParaRPr/>
            </a:p>
          </p:txBody>
        </p:sp>
        <p:grpSp>
          <p:nvGrpSpPr>
            <p:cNvPr id="360" name="Group"/>
            <p:cNvGrpSpPr/>
            <p:nvPr/>
          </p:nvGrpSpPr>
          <p:grpSpPr>
            <a:xfrm>
              <a:off x="3810705" y="3252370"/>
              <a:ext cx="1319569" cy="706364"/>
              <a:chOff x="0" y="0"/>
              <a:chExt cx="1319568" cy="706362"/>
            </a:xfrm>
          </p:grpSpPr>
          <p:sp>
            <p:nvSpPr>
              <p:cNvPr id="358" name="Rounded Rectangle"/>
              <p:cNvSpPr/>
              <p:nvPr/>
            </p:nvSpPr>
            <p:spPr>
              <a:xfrm>
                <a:off x="0" y="0"/>
                <a:ext cx="1319569" cy="706363"/>
              </a:xfrm>
              <a:prstGeom prst="roundRect">
                <a:avLst>
                  <a:gd name="adj" fmla="val 10000"/>
                </a:avLst>
              </a:prstGeom>
              <a:solidFill>
                <a:srgbClr val="FFFFFF">
                  <a:alpha val="90000"/>
                </a:srgbClr>
              </a:solidFill>
              <a:ln w="12700" cap="flat">
                <a:solidFill>
                  <a:schemeClr val="accent3"/>
                </a:solidFill>
                <a:prstDash val="solid"/>
                <a:miter lim="800000"/>
              </a:ln>
              <a:effectLst/>
            </p:spPr>
            <p:txBody>
              <a:bodyPr wrap="square" lIns="45719" tIns="45719" rIns="45719" bIns="45719" numCol="1" anchor="ctr">
                <a:noAutofit/>
              </a:bodyPr>
              <a:lstStyle/>
              <a:p>
                <a:pPr algn="ctr" defTabSz="622300">
                  <a:lnSpc>
                    <a:spcPct val="90000"/>
                  </a:lnSpc>
                  <a:spcBef>
                    <a:spcPts val="700"/>
                  </a:spcBef>
                </a:pPr>
                <a:endParaRPr/>
              </a:p>
            </p:txBody>
          </p:sp>
          <p:sp>
            <p:nvSpPr>
              <p:cNvPr id="359" name="Household survey data"/>
              <p:cNvSpPr txBox="1"/>
              <p:nvPr/>
            </p:nvSpPr>
            <p:spPr>
              <a:xfrm>
                <a:off x="20689" y="100330"/>
                <a:ext cx="1278191" cy="50570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3339" tIns="53339" rIns="53339" bIns="53339" numCol="1" anchor="ctr">
                <a:spAutoFit/>
              </a:bodyPr>
              <a:lstStyle>
                <a:lvl1pPr algn="ctr" defTabSz="622300">
                  <a:lnSpc>
                    <a:spcPct val="90000"/>
                  </a:lnSpc>
                  <a:spcBef>
                    <a:spcPts val="500"/>
                  </a:spcBef>
                  <a:defRPr sz="1400"/>
                </a:lvl1pPr>
              </a:lstStyle>
              <a:p>
                <a:r>
                  <a:t>Household survey data</a:t>
                </a:r>
              </a:p>
            </p:txBody>
          </p:sp>
        </p:grpSp>
        <p:sp>
          <p:nvSpPr>
            <p:cNvPr id="361" name="Rounded Rectangle"/>
            <p:cNvSpPr/>
            <p:nvPr/>
          </p:nvSpPr>
          <p:spPr>
            <a:xfrm>
              <a:off x="5380678" y="3115677"/>
              <a:ext cx="1481366" cy="641311"/>
            </a:xfrm>
            <a:prstGeom prst="roundRect">
              <a:avLst>
                <a:gd name="adj" fmla="val 10000"/>
              </a:avLst>
            </a:prstGeom>
            <a:solidFill>
              <a:schemeClr val="accent3"/>
            </a:solidFill>
            <a:ln w="12700" cap="flat">
              <a:solidFill>
                <a:srgbClr val="FFFFFF"/>
              </a:solidFill>
              <a:prstDash val="solid"/>
              <a:miter lim="800000"/>
            </a:ln>
            <a:effectLst/>
          </p:spPr>
          <p:txBody>
            <a:bodyPr wrap="square" lIns="45719" tIns="45719" rIns="45719" bIns="45719" numCol="1" anchor="t">
              <a:noAutofit/>
            </a:bodyPr>
            <a:lstStyle/>
            <a:p>
              <a:endParaRPr/>
            </a:p>
          </p:txBody>
        </p:sp>
        <p:grpSp>
          <p:nvGrpSpPr>
            <p:cNvPr id="364" name="Group"/>
            <p:cNvGrpSpPr/>
            <p:nvPr/>
          </p:nvGrpSpPr>
          <p:grpSpPr>
            <a:xfrm>
              <a:off x="5575091" y="3300369"/>
              <a:ext cx="1481366" cy="641311"/>
              <a:chOff x="0" y="0"/>
              <a:chExt cx="1481365" cy="641309"/>
            </a:xfrm>
          </p:grpSpPr>
          <p:sp>
            <p:nvSpPr>
              <p:cNvPr id="362" name="Rounded Rectangle"/>
              <p:cNvSpPr/>
              <p:nvPr/>
            </p:nvSpPr>
            <p:spPr>
              <a:xfrm>
                <a:off x="0" y="0"/>
                <a:ext cx="1481366" cy="641310"/>
              </a:xfrm>
              <a:prstGeom prst="roundRect">
                <a:avLst>
                  <a:gd name="adj" fmla="val 10000"/>
                </a:avLst>
              </a:prstGeom>
              <a:solidFill>
                <a:srgbClr val="FFFFFF">
                  <a:alpha val="90000"/>
                </a:srgbClr>
              </a:solidFill>
              <a:ln w="12700" cap="flat">
                <a:solidFill>
                  <a:schemeClr val="accent3"/>
                </a:solidFill>
                <a:prstDash val="solid"/>
                <a:miter lim="800000"/>
              </a:ln>
              <a:effectLst/>
            </p:spPr>
            <p:txBody>
              <a:bodyPr wrap="square" lIns="45719" tIns="45719" rIns="45719" bIns="45719" numCol="1" anchor="ctr">
                <a:noAutofit/>
              </a:bodyPr>
              <a:lstStyle/>
              <a:p>
                <a:pPr algn="ctr" defTabSz="622300">
                  <a:lnSpc>
                    <a:spcPct val="90000"/>
                  </a:lnSpc>
                  <a:spcBef>
                    <a:spcPts val="700"/>
                  </a:spcBef>
                </a:pPr>
                <a:endParaRPr/>
              </a:p>
            </p:txBody>
          </p:sp>
          <p:sp>
            <p:nvSpPr>
              <p:cNvPr id="363" name="Filed data"/>
              <p:cNvSpPr txBox="1"/>
              <p:nvPr/>
            </p:nvSpPr>
            <p:spPr>
              <a:xfrm>
                <a:off x="18782" y="172635"/>
                <a:ext cx="1443800" cy="29604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3339" tIns="53339" rIns="53339" bIns="53339" numCol="1" anchor="ctr">
                <a:spAutoFit/>
              </a:bodyPr>
              <a:lstStyle>
                <a:lvl1pPr algn="ctr" defTabSz="622300">
                  <a:lnSpc>
                    <a:spcPct val="90000"/>
                  </a:lnSpc>
                  <a:spcBef>
                    <a:spcPts val="500"/>
                  </a:spcBef>
                  <a:defRPr sz="1400"/>
                </a:lvl1pPr>
              </a:lstStyle>
              <a:p>
                <a:r>
                  <a:t>Filed data</a:t>
                </a:r>
              </a:p>
            </p:txBody>
          </p:sp>
        </p:grpSp>
        <p:sp>
          <p:nvSpPr>
            <p:cNvPr id="365" name="Rounded Rectangle"/>
            <p:cNvSpPr/>
            <p:nvPr/>
          </p:nvSpPr>
          <p:spPr>
            <a:xfrm>
              <a:off x="7126973" y="3165742"/>
              <a:ext cx="1160397" cy="544026"/>
            </a:xfrm>
            <a:prstGeom prst="roundRect">
              <a:avLst>
                <a:gd name="adj" fmla="val 10000"/>
              </a:avLst>
            </a:prstGeom>
            <a:solidFill>
              <a:schemeClr val="accent3"/>
            </a:solidFill>
            <a:ln w="12700" cap="flat">
              <a:solidFill>
                <a:srgbClr val="FFFFFF"/>
              </a:solidFill>
              <a:prstDash val="solid"/>
              <a:miter lim="800000"/>
            </a:ln>
            <a:effectLst/>
          </p:spPr>
          <p:txBody>
            <a:bodyPr wrap="square" lIns="45719" tIns="45719" rIns="45719" bIns="45719" numCol="1" anchor="t">
              <a:noAutofit/>
            </a:bodyPr>
            <a:lstStyle/>
            <a:p>
              <a:endParaRPr/>
            </a:p>
          </p:txBody>
        </p:sp>
        <p:grpSp>
          <p:nvGrpSpPr>
            <p:cNvPr id="368" name="Group"/>
            <p:cNvGrpSpPr/>
            <p:nvPr/>
          </p:nvGrpSpPr>
          <p:grpSpPr>
            <a:xfrm>
              <a:off x="7321386" y="3350433"/>
              <a:ext cx="1160397" cy="544026"/>
              <a:chOff x="0" y="0"/>
              <a:chExt cx="1160396" cy="544024"/>
            </a:xfrm>
          </p:grpSpPr>
          <p:sp>
            <p:nvSpPr>
              <p:cNvPr id="366" name="Rounded Rectangle"/>
              <p:cNvSpPr/>
              <p:nvPr/>
            </p:nvSpPr>
            <p:spPr>
              <a:xfrm>
                <a:off x="0" y="0"/>
                <a:ext cx="1160397" cy="544025"/>
              </a:xfrm>
              <a:prstGeom prst="roundRect">
                <a:avLst>
                  <a:gd name="adj" fmla="val 10000"/>
                </a:avLst>
              </a:prstGeom>
              <a:solidFill>
                <a:srgbClr val="FFFFFF">
                  <a:alpha val="90000"/>
                </a:srgbClr>
              </a:solidFill>
              <a:ln w="12700" cap="flat">
                <a:solidFill>
                  <a:schemeClr val="accent3"/>
                </a:solidFill>
                <a:prstDash val="solid"/>
                <a:miter lim="800000"/>
              </a:ln>
              <a:effectLst/>
            </p:spPr>
            <p:txBody>
              <a:bodyPr wrap="square" lIns="45719" tIns="45719" rIns="45719" bIns="45719" numCol="1" anchor="ctr">
                <a:noAutofit/>
              </a:bodyPr>
              <a:lstStyle/>
              <a:p>
                <a:pPr algn="ctr" defTabSz="622300">
                  <a:lnSpc>
                    <a:spcPct val="90000"/>
                  </a:lnSpc>
                  <a:spcBef>
                    <a:spcPts val="700"/>
                  </a:spcBef>
                </a:pPr>
                <a:endParaRPr/>
              </a:p>
            </p:txBody>
          </p:sp>
          <p:sp>
            <p:nvSpPr>
              <p:cNvPr id="367" name="Laboratory data"/>
              <p:cNvSpPr txBox="1"/>
              <p:nvPr/>
            </p:nvSpPr>
            <p:spPr>
              <a:xfrm>
                <a:off x="15933" y="19160"/>
                <a:ext cx="1128529" cy="50570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3339" tIns="53339" rIns="53339" bIns="53339" numCol="1" anchor="ctr">
                <a:spAutoFit/>
              </a:bodyPr>
              <a:lstStyle>
                <a:lvl1pPr algn="ctr" defTabSz="622300">
                  <a:lnSpc>
                    <a:spcPct val="90000"/>
                  </a:lnSpc>
                  <a:spcBef>
                    <a:spcPts val="500"/>
                  </a:spcBef>
                  <a:defRPr sz="1400"/>
                </a:lvl1pPr>
              </a:lstStyle>
              <a:p>
                <a:r>
                  <a:t>Laboratory data</a:t>
                </a:r>
              </a:p>
            </p:txBody>
          </p:sp>
        </p:grpSp>
        <p:sp>
          <p:nvSpPr>
            <p:cNvPr id="369" name="Rounded Rectangle"/>
            <p:cNvSpPr/>
            <p:nvPr/>
          </p:nvSpPr>
          <p:spPr>
            <a:xfrm>
              <a:off x="6402924" y="1047622"/>
              <a:ext cx="1399759" cy="575368"/>
            </a:xfrm>
            <a:prstGeom prst="roundRect">
              <a:avLst>
                <a:gd name="adj" fmla="val 10000"/>
              </a:avLst>
            </a:prstGeom>
            <a:solidFill>
              <a:schemeClr val="accent2"/>
            </a:solidFill>
            <a:ln w="12700" cap="flat">
              <a:solidFill>
                <a:srgbClr val="FFFFFF"/>
              </a:solidFill>
              <a:prstDash val="solid"/>
              <a:miter lim="800000"/>
            </a:ln>
            <a:effectLst/>
          </p:spPr>
          <p:txBody>
            <a:bodyPr wrap="square" lIns="45719" tIns="45719" rIns="45719" bIns="45719" numCol="1" anchor="t">
              <a:noAutofit/>
            </a:bodyPr>
            <a:lstStyle/>
            <a:p>
              <a:endParaRPr/>
            </a:p>
          </p:txBody>
        </p:sp>
        <p:grpSp>
          <p:nvGrpSpPr>
            <p:cNvPr id="372" name="Group"/>
            <p:cNvGrpSpPr/>
            <p:nvPr/>
          </p:nvGrpSpPr>
          <p:grpSpPr>
            <a:xfrm>
              <a:off x="6597338" y="1196626"/>
              <a:ext cx="1399759" cy="646744"/>
              <a:chOff x="0" y="0"/>
              <a:chExt cx="1399757" cy="646742"/>
            </a:xfrm>
          </p:grpSpPr>
          <p:sp>
            <p:nvSpPr>
              <p:cNvPr id="370" name="Rounded Rectangle"/>
              <p:cNvSpPr/>
              <p:nvPr/>
            </p:nvSpPr>
            <p:spPr>
              <a:xfrm>
                <a:off x="0" y="35687"/>
                <a:ext cx="1399758" cy="575369"/>
              </a:xfrm>
              <a:prstGeom prst="roundRect">
                <a:avLst>
                  <a:gd name="adj" fmla="val 10000"/>
                </a:avLst>
              </a:prstGeom>
              <a:solidFill>
                <a:srgbClr val="FFFFFF">
                  <a:alpha val="90000"/>
                </a:srgbClr>
              </a:solidFill>
              <a:ln w="12700" cap="flat">
                <a:solidFill>
                  <a:schemeClr val="accent2"/>
                </a:solidFill>
                <a:prstDash val="solid"/>
                <a:miter lim="800000"/>
              </a:ln>
              <a:effectLst/>
            </p:spPr>
            <p:txBody>
              <a:bodyPr wrap="square" lIns="45719" tIns="45719" rIns="45719" bIns="45719" numCol="1" anchor="ctr">
                <a:noAutofit/>
              </a:bodyPr>
              <a:lstStyle/>
              <a:p>
                <a:pPr algn="ctr" defTabSz="800100">
                  <a:lnSpc>
                    <a:spcPct val="90000"/>
                  </a:lnSpc>
                  <a:spcBef>
                    <a:spcPts val="700"/>
                  </a:spcBef>
                </a:pPr>
                <a:endParaRPr/>
              </a:p>
            </p:txBody>
          </p:sp>
          <p:sp>
            <p:nvSpPr>
              <p:cNvPr id="371" name="Secondary sources"/>
              <p:cNvSpPr txBox="1"/>
              <p:nvPr/>
            </p:nvSpPr>
            <p:spPr>
              <a:xfrm>
                <a:off x="16851" y="0"/>
                <a:ext cx="1366055" cy="64674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68580" tIns="68580" rIns="68580" bIns="68580" numCol="1" anchor="ctr">
                <a:spAutoFit/>
              </a:bodyPr>
              <a:lstStyle>
                <a:lvl1pPr algn="ctr" defTabSz="800100">
                  <a:lnSpc>
                    <a:spcPct val="90000"/>
                  </a:lnSpc>
                  <a:spcBef>
                    <a:spcPts val="700"/>
                  </a:spcBef>
                </a:lvl1pPr>
              </a:lstStyle>
              <a:p>
                <a:r>
                  <a:t>Secondary sources</a:t>
                </a:r>
              </a:p>
            </p:txBody>
          </p:sp>
        </p:grpSp>
        <p:sp>
          <p:nvSpPr>
            <p:cNvPr id="373" name="Rounded Rectangle"/>
            <p:cNvSpPr/>
            <p:nvPr/>
          </p:nvSpPr>
          <p:spPr>
            <a:xfrm>
              <a:off x="8788388" y="2862619"/>
              <a:ext cx="1290401" cy="704331"/>
            </a:xfrm>
            <a:prstGeom prst="roundRect">
              <a:avLst>
                <a:gd name="adj" fmla="val 10000"/>
              </a:avLst>
            </a:prstGeom>
            <a:solidFill>
              <a:schemeClr val="accent3"/>
            </a:solidFill>
            <a:ln w="12700" cap="flat">
              <a:solidFill>
                <a:srgbClr val="FFFFFF"/>
              </a:solidFill>
              <a:prstDash val="solid"/>
              <a:miter lim="800000"/>
            </a:ln>
            <a:effectLst/>
          </p:spPr>
          <p:txBody>
            <a:bodyPr wrap="square" lIns="45719" tIns="45719" rIns="45719" bIns="45719" numCol="1" anchor="t">
              <a:noAutofit/>
            </a:bodyPr>
            <a:lstStyle/>
            <a:p>
              <a:endParaRPr/>
            </a:p>
          </p:txBody>
        </p:sp>
        <p:grpSp>
          <p:nvGrpSpPr>
            <p:cNvPr id="376" name="Group"/>
            <p:cNvGrpSpPr/>
            <p:nvPr/>
          </p:nvGrpSpPr>
          <p:grpSpPr>
            <a:xfrm>
              <a:off x="8982801" y="3047312"/>
              <a:ext cx="1290401" cy="704331"/>
              <a:chOff x="0" y="0"/>
              <a:chExt cx="1290400" cy="704330"/>
            </a:xfrm>
          </p:grpSpPr>
          <p:sp>
            <p:nvSpPr>
              <p:cNvPr id="374" name="Rounded Rectangle"/>
              <p:cNvSpPr/>
              <p:nvPr/>
            </p:nvSpPr>
            <p:spPr>
              <a:xfrm>
                <a:off x="0" y="0"/>
                <a:ext cx="1290401" cy="704331"/>
              </a:xfrm>
              <a:prstGeom prst="roundRect">
                <a:avLst>
                  <a:gd name="adj" fmla="val 10000"/>
                </a:avLst>
              </a:prstGeom>
              <a:solidFill>
                <a:srgbClr val="FFFFFF">
                  <a:alpha val="90000"/>
                </a:srgbClr>
              </a:solidFill>
              <a:ln w="12700" cap="flat">
                <a:solidFill>
                  <a:schemeClr val="accent3"/>
                </a:solidFill>
                <a:prstDash val="solid"/>
                <a:miter lim="800000"/>
              </a:ln>
              <a:effectLst/>
            </p:spPr>
            <p:txBody>
              <a:bodyPr wrap="square" lIns="45719" tIns="45719" rIns="45719" bIns="45719" numCol="1" anchor="ctr">
                <a:noAutofit/>
              </a:bodyPr>
              <a:lstStyle/>
              <a:p>
                <a:pPr algn="ctr" defTabSz="622300">
                  <a:lnSpc>
                    <a:spcPct val="90000"/>
                  </a:lnSpc>
                  <a:spcBef>
                    <a:spcPts val="700"/>
                  </a:spcBef>
                </a:pPr>
                <a:endParaRPr/>
              </a:p>
            </p:txBody>
          </p:sp>
          <p:sp>
            <p:nvSpPr>
              <p:cNvPr id="375" name="Population census"/>
              <p:cNvSpPr txBox="1"/>
              <p:nvPr/>
            </p:nvSpPr>
            <p:spPr>
              <a:xfrm>
                <a:off x="20628" y="99313"/>
                <a:ext cx="1249143" cy="50570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3339" tIns="53339" rIns="53339" bIns="53339" numCol="1" anchor="ctr">
                <a:spAutoFit/>
              </a:bodyPr>
              <a:lstStyle>
                <a:lvl1pPr algn="ctr" defTabSz="622300">
                  <a:lnSpc>
                    <a:spcPct val="90000"/>
                  </a:lnSpc>
                  <a:spcBef>
                    <a:spcPts val="500"/>
                  </a:spcBef>
                  <a:defRPr sz="1400"/>
                </a:lvl1pPr>
              </a:lstStyle>
              <a:p>
                <a:r>
                  <a:t>Population census</a:t>
                </a:r>
              </a:p>
            </p:txBody>
          </p:sp>
        </p:grpSp>
      </p:grpSp>
      <p:sp>
        <p:nvSpPr>
          <p:cNvPr id="378" name="TextBox 58"/>
          <p:cNvSpPr txBox="1"/>
          <p:nvPr/>
        </p:nvSpPr>
        <p:spPr>
          <a:xfrm>
            <a:off x="811762" y="929736"/>
            <a:ext cx="10568476"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2400">
                <a:latin typeface="+mn-lt"/>
                <a:ea typeface="+mn-ea"/>
                <a:cs typeface="+mn-cs"/>
                <a:sym typeface="Source Sans Pro Regular"/>
              </a:defRPr>
            </a:lvl1pPr>
          </a:lstStyle>
          <a:p>
            <a:pPr algn="ctr"/>
            <a:r>
              <a:rPr b="1" dirty="0">
                <a:solidFill>
                  <a:srgbClr val="C00000"/>
                </a:solidFill>
              </a:rPr>
              <a:t>Data sources can be divided into primary and secondary sources as shown in the graphic below:</a:t>
            </a:r>
          </a:p>
        </p:txBody>
      </p:sp>
      <p:sp>
        <p:nvSpPr>
          <p:cNvPr id="2" name="Title 1">
            <a:extLst>
              <a:ext uri="{FF2B5EF4-FFF2-40B4-BE49-F238E27FC236}">
                <a16:creationId xmlns:a16="http://schemas.microsoft.com/office/drawing/2014/main" id="{46BF2E93-9E5C-79AD-7210-185023E63C51}"/>
              </a:ext>
            </a:extLst>
          </p:cNvPr>
          <p:cNvSpPr txBox="1">
            <a:spLocks/>
          </p:cNvSpPr>
          <p:nvPr/>
        </p:nvSpPr>
        <p:spPr>
          <a:xfrm>
            <a:off x="129546" y="0"/>
            <a:ext cx="5499491" cy="7179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Potential sources of data</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Google Shape;300;p7"/>
          <p:cNvSpPr txBox="1">
            <a:spLocks noGrp="1"/>
          </p:cNvSpPr>
          <p:nvPr>
            <p:ph type="body" sz="quarter" idx="1"/>
          </p:nvPr>
        </p:nvSpPr>
        <p:spPr>
          <a:xfrm>
            <a:off x="2517844" y="1807501"/>
            <a:ext cx="7453208" cy="1530504"/>
          </a:xfrm>
          <a:prstGeom prst="rect">
            <a:avLst/>
          </a:prstGeom>
        </p:spPr>
        <p:txBody>
          <a:bodyPr lIns="179999" tIns="179999" rIns="179999" bIns="179999"/>
          <a:lstStyle>
            <a:lvl1pPr>
              <a:lnSpc>
                <a:spcPct val="110000"/>
              </a:lnSpc>
              <a:spcBef>
                <a:spcPts val="0"/>
              </a:spcBef>
            </a:lvl1pPr>
          </a:lstStyle>
          <a:p>
            <a:r>
              <a:rPr b="1" dirty="0"/>
              <a:t>3. How should data management process be implemented?</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7" name="Image" descr="Image"/>
          <p:cNvPicPr>
            <a:picLocks noChangeAspect="1"/>
          </p:cNvPicPr>
          <p:nvPr/>
        </p:nvPicPr>
        <p:blipFill>
          <a:blip r:embed="rId2"/>
          <a:stretch>
            <a:fillRect/>
          </a:stretch>
        </p:blipFill>
        <p:spPr>
          <a:xfrm>
            <a:off x="768350" y="1504950"/>
            <a:ext cx="10655300" cy="3848100"/>
          </a:xfrm>
          <a:prstGeom prst="rect">
            <a:avLst/>
          </a:prstGeom>
          <a:ln w="12700">
            <a:miter lim="400000"/>
          </a:ln>
        </p:spPr>
      </p:pic>
      <p:sp>
        <p:nvSpPr>
          <p:cNvPr id="3" name="Title 1">
            <a:extLst>
              <a:ext uri="{FF2B5EF4-FFF2-40B4-BE49-F238E27FC236}">
                <a16:creationId xmlns:a16="http://schemas.microsoft.com/office/drawing/2014/main" id="{3CB48D20-F377-468D-9F9B-21C368C7A910}"/>
              </a:ext>
            </a:extLst>
          </p:cNvPr>
          <p:cNvSpPr txBox="1">
            <a:spLocks/>
          </p:cNvSpPr>
          <p:nvPr/>
        </p:nvSpPr>
        <p:spPr>
          <a:xfrm>
            <a:off x="129545" y="79899"/>
            <a:ext cx="9252579" cy="5681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Routine data management processes include:</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1" name="Image" descr="Image"/>
          <p:cNvPicPr>
            <a:picLocks noChangeAspect="1"/>
          </p:cNvPicPr>
          <p:nvPr/>
        </p:nvPicPr>
        <p:blipFill>
          <a:blip r:embed="rId2"/>
          <a:stretch>
            <a:fillRect/>
          </a:stretch>
        </p:blipFill>
        <p:spPr>
          <a:xfrm>
            <a:off x="768350" y="1479550"/>
            <a:ext cx="10655300" cy="3898900"/>
          </a:xfrm>
          <a:prstGeom prst="rect">
            <a:avLst/>
          </a:prstGeom>
          <a:ln w="12700">
            <a:miter lim="400000"/>
          </a:ln>
        </p:spPr>
      </p:pic>
      <p:sp>
        <p:nvSpPr>
          <p:cNvPr id="3" name="Title 1">
            <a:extLst>
              <a:ext uri="{FF2B5EF4-FFF2-40B4-BE49-F238E27FC236}">
                <a16:creationId xmlns:a16="http://schemas.microsoft.com/office/drawing/2014/main" id="{C07A0469-8F67-BA2B-7CF7-101B658D639B}"/>
              </a:ext>
            </a:extLst>
          </p:cNvPr>
          <p:cNvSpPr txBox="1">
            <a:spLocks/>
          </p:cNvSpPr>
          <p:nvPr/>
        </p:nvSpPr>
        <p:spPr>
          <a:xfrm>
            <a:off x="129546" y="79899"/>
            <a:ext cx="9795504" cy="5681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Routine data management processes include:</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5" name="Image" descr="Image"/>
          <p:cNvPicPr>
            <a:picLocks noChangeAspect="1"/>
          </p:cNvPicPr>
          <p:nvPr/>
        </p:nvPicPr>
        <p:blipFill>
          <a:blip r:embed="rId2"/>
          <a:stretch>
            <a:fillRect/>
          </a:stretch>
        </p:blipFill>
        <p:spPr>
          <a:xfrm>
            <a:off x="768350" y="1479550"/>
            <a:ext cx="10655300" cy="3898900"/>
          </a:xfrm>
          <a:prstGeom prst="rect">
            <a:avLst/>
          </a:prstGeom>
          <a:ln w="12700">
            <a:miter lim="400000"/>
          </a:ln>
        </p:spPr>
      </p:pic>
      <p:sp>
        <p:nvSpPr>
          <p:cNvPr id="3" name="Title 1">
            <a:extLst>
              <a:ext uri="{FF2B5EF4-FFF2-40B4-BE49-F238E27FC236}">
                <a16:creationId xmlns:a16="http://schemas.microsoft.com/office/drawing/2014/main" id="{3820D660-F4F5-F090-AECE-F00220D04B2E}"/>
              </a:ext>
            </a:extLst>
          </p:cNvPr>
          <p:cNvSpPr txBox="1">
            <a:spLocks/>
          </p:cNvSpPr>
          <p:nvPr/>
        </p:nvSpPr>
        <p:spPr>
          <a:xfrm>
            <a:off x="129545" y="79899"/>
            <a:ext cx="10147929" cy="5681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Routine data management processes include:</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 name="Image" descr="Image"/>
          <p:cNvPicPr>
            <a:picLocks noChangeAspect="1"/>
          </p:cNvPicPr>
          <p:nvPr/>
        </p:nvPicPr>
        <p:blipFill>
          <a:blip r:embed="rId2"/>
          <a:stretch>
            <a:fillRect/>
          </a:stretch>
        </p:blipFill>
        <p:spPr>
          <a:xfrm>
            <a:off x="768350" y="1479550"/>
            <a:ext cx="10655300" cy="3898900"/>
          </a:xfrm>
          <a:prstGeom prst="rect">
            <a:avLst/>
          </a:prstGeom>
          <a:ln w="12700">
            <a:miter lim="400000"/>
          </a:ln>
        </p:spPr>
      </p:pic>
      <p:sp>
        <p:nvSpPr>
          <p:cNvPr id="2" name="Title 1">
            <a:extLst>
              <a:ext uri="{FF2B5EF4-FFF2-40B4-BE49-F238E27FC236}">
                <a16:creationId xmlns:a16="http://schemas.microsoft.com/office/drawing/2014/main" id="{A6CD0DA6-28C1-099F-B17D-BF70C0866659}"/>
              </a:ext>
            </a:extLst>
          </p:cNvPr>
          <p:cNvSpPr txBox="1">
            <a:spLocks/>
          </p:cNvSpPr>
          <p:nvPr/>
        </p:nvSpPr>
        <p:spPr>
          <a:xfrm>
            <a:off x="129545" y="79899"/>
            <a:ext cx="10243179" cy="5681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Routine data management processes include:</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7" name="Group 6"/>
          <p:cNvGrpSpPr/>
          <p:nvPr/>
        </p:nvGrpSpPr>
        <p:grpSpPr>
          <a:xfrm>
            <a:off x="5308096" y="5038352"/>
            <a:ext cx="4694158" cy="1593370"/>
            <a:chOff x="0" y="0"/>
            <a:chExt cx="4694156" cy="1593368"/>
          </a:xfrm>
        </p:grpSpPr>
        <p:sp>
          <p:nvSpPr>
            <p:cNvPr id="403" name="Right Arrow 3"/>
            <p:cNvSpPr/>
            <p:nvPr/>
          </p:nvSpPr>
          <p:spPr>
            <a:xfrm>
              <a:off x="170139" y="405411"/>
              <a:ext cx="1008671" cy="782330"/>
            </a:xfrm>
            <a:prstGeom prst="rightArrow">
              <a:avLst>
                <a:gd name="adj1" fmla="val 50000"/>
                <a:gd name="adj2" fmla="val 50000"/>
              </a:avLst>
            </a:prstGeom>
            <a:solidFill>
              <a:schemeClr val="accent1"/>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latin typeface="+mn-lt"/>
                  <a:ea typeface="+mn-ea"/>
                  <a:cs typeface="+mn-cs"/>
                  <a:sym typeface="Source Sans Pro Regular"/>
                </a:defRPr>
              </a:pPr>
              <a:endParaRPr/>
            </a:p>
          </p:txBody>
        </p:sp>
        <p:pic>
          <p:nvPicPr>
            <p:cNvPr id="404" name="Picture 5" descr="Picture 5"/>
            <p:cNvPicPr>
              <a:picLocks noChangeAspect="1"/>
            </p:cNvPicPr>
            <p:nvPr/>
          </p:nvPicPr>
          <p:blipFill>
            <a:blip r:embed="rId2"/>
            <a:stretch>
              <a:fillRect/>
            </a:stretch>
          </p:blipFill>
          <p:spPr>
            <a:xfrm>
              <a:off x="1280332" y="0"/>
              <a:ext cx="1906146" cy="1593369"/>
            </a:xfrm>
            <a:prstGeom prst="rect">
              <a:avLst/>
            </a:prstGeom>
            <a:ln w="9525" cap="flat">
              <a:solidFill>
                <a:srgbClr val="000000"/>
              </a:solidFill>
              <a:prstDash val="solid"/>
              <a:miter lim="800000"/>
            </a:ln>
            <a:effectLst/>
          </p:spPr>
        </p:pic>
        <p:sp>
          <p:nvSpPr>
            <p:cNvPr id="405" name="TextBox 6"/>
            <p:cNvSpPr txBox="1"/>
            <p:nvPr/>
          </p:nvSpPr>
          <p:spPr>
            <a:xfrm>
              <a:off x="3088898" y="530778"/>
              <a:ext cx="1605259" cy="49382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lvl1pPr algn="ctr">
                <a:defRPr sz="1400">
                  <a:latin typeface="+mn-lt"/>
                  <a:ea typeface="+mn-ea"/>
                  <a:cs typeface="+mn-cs"/>
                  <a:sym typeface="Source Sans Pro Regular"/>
                </a:defRPr>
              </a:lvl1pPr>
            </a:lstStyle>
            <a:p>
              <a:r>
                <a:t>Data Processing and Management</a:t>
              </a:r>
            </a:p>
          </p:txBody>
        </p:sp>
        <p:sp>
          <p:nvSpPr>
            <p:cNvPr id="406" name="TextBox 4"/>
            <p:cNvSpPr txBox="1"/>
            <p:nvPr/>
          </p:nvSpPr>
          <p:spPr>
            <a:xfrm>
              <a:off x="0" y="1237265"/>
              <a:ext cx="985080" cy="28806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lvl1pPr algn="ctr">
                <a:defRPr sz="1400">
                  <a:latin typeface="+mn-lt"/>
                  <a:ea typeface="+mn-ea"/>
                  <a:cs typeface="+mn-cs"/>
                  <a:sym typeface="Source Sans Pro Regular"/>
                </a:defRPr>
              </a:lvl1pPr>
            </a:lstStyle>
            <a:p>
              <a:r>
                <a:t>Validation</a:t>
              </a:r>
            </a:p>
          </p:txBody>
        </p:sp>
      </p:grpSp>
      <p:grpSp>
        <p:nvGrpSpPr>
          <p:cNvPr id="415" name="Group 7"/>
          <p:cNvGrpSpPr/>
          <p:nvPr/>
        </p:nvGrpSpPr>
        <p:grpSpPr>
          <a:xfrm>
            <a:off x="2432633" y="4693543"/>
            <a:ext cx="2517095" cy="1952395"/>
            <a:chOff x="0" y="0"/>
            <a:chExt cx="2517093" cy="1952394"/>
          </a:xfrm>
        </p:grpSpPr>
        <p:pic>
          <p:nvPicPr>
            <p:cNvPr id="408" name="Picture 4" descr="Picture 4"/>
            <p:cNvPicPr>
              <a:picLocks noChangeAspect="1"/>
            </p:cNvPicPr>
            <p:nvPr/>
          </p:nvPicPr>
          <p:blipFill>
            <a:blip r:embed="rId3"/>
            <a:stretch>
              <a:fillRect/>
            </a:stretch>
          </p:blipFill>
          <p:spPr>
            <a:xfrm rot="18408739" flipH="1">
              <a:off x="1207512" y="822853"/>
              <a:ext cx="1201701" cy="674439"/>
            </a:xfrm>
            <a:prstGeom prst="rect">
              <a:avLst/>
            </a:prstGeom>
            <a:ln w="12700" cap="flat">
              <a:noFill/>
              <a:miter lim="400000"/>
            </a:ln>
            <a:effectLst/>
          </p:spPr>
        </p:pic>
        <p:pic>
          <p:nvPicPr>
            <p:cNvPr id="409" name="Picture 2" descr="Picture 2"/>
            <p:cNvPicPr>
              <a:picLocks noChangeAspect="1"/>
            </p:cNvPicPr>
            <p:nvPr/>
          </p:nvPicPr>
          <p:blipFill>
            <a:blip r:embed="rId4"/>
            <a:stretch>
              <a:fillRect/>
            </a:stretch>
          </p:blipFill>
          <p:spPr>
            <a:xfrm>
              <a:off x="1109633" y="995036"/>
              <a:ext cx="1328873" cy="711590"/>
            </a:xfrm>
            <a:prstGeom prst="rect">
              <a:avLst/>
            </a:prstGeom>
            <a:ln w="12700" cap="flat">
              <a:noFill/>
              <a:miter lim="400000"/>
            </a:ln>
            <a:effectLst/>
          </p:spPr>
        </p:pic>
        <p:pic>
          <p:nvPicPr>
            <p:cNvPr id="410" name="Picture 4" descr="Picture 4"/>
            <p:cNvPicPr>
              <a:picLocks noChangeAspect="1"/>
            </p:cNvPicPr>
            <p:nvPr/>
          </p:nvPicPr>
          <p:blipFill>
            <a:blip r:embed="rId5"/>
            <a:stretch>
              <a:fillRect/>
            </a:stretch>
          </p:blipFill>
          <p:spPr>
            <a:xfrm rot="18701069">
              <a:off x="955312" y="392041"/>
              <a:ext cx="1383170" cy="743026"/>
            </a:xfrm>
            <a:prstGeom prst="rect">
              <a:avLst/>
            </a:prstGeom>
            <a:ln w="12700" cap="flat">
              <a:noFill/>
              <a:miter lim="400000"/>
            </a:ln>
            <a:effectLst/>
          </p:spPr>
        </p:pic>
        <p:pic>
          <p:nvPicPr>
            <p:cNvPr id="411" name="Picture 2" descr="Picture 2"/>
            <p:cNvPicPr>
              <a:picLocks noChangeAspect="1"/>
            </p:cNvPicPr>
            <p:nvPr/>
          </p:nvPicPr>
          <p:blipFill>
            <a:blip r:embed="rId6"/>
            <a:stretch>
              <a:fillRect/>
            </a:stretch>
          </p:blipFill>
          <p:spPr>
            <a:xfrm rot="19922765">
              <a:off x="1041046" y="577798"/>
              <a:ext cx="1347449" cy="723022"/>
            </a:xfrm>
            <a:prstGeom prst="rect">
              <a:avLst/>
            </a:prstGeom>
            <a:ln w="12700" cap="flat">
              <a:noFill/>
              <a:miter lim="400000"/>
            </a:ln>
            <a:effectLst>
              <a:outerShdw blurRad="292100" dist="139700" dir="2700000" rotWithShape="0">
                <a:srgbClr val="333333">
                  <a:alpha val="64998"/>
                </a:srgbClr>
              </a:outerShdw>
            </a:effectLst>
          </p:spPr>
        </p:pic>
        <p:pic>
          <p:nvPicPr>
            <p:cNvPr id="412" name="Picture 2" descr="Picture 2"/>
            <p:cNvPicPr>
              <a:picLocks noChangeAspect="1"/>
            </p:cNvPicPr>
            <p:nvPr/>
          </p:nvPicPr>
          <p:blipFill>
            <a:blip r:embed="rId7"/>
            <a:stretch>
              <a:fillRect/>
            </a:stretch>
          </p:blipFill>
          <p:spPr>
            <a:xfrm>
              <a:off x="1441137" y="1350829"/>
              <a:ext cx="701588" cy="601566"/>
            </a:xfrm>
            <a:prstGeom prst="rect">
              <a:avLst/>
            </a:prstGeom>
            <a:ln w="12700" cap="flat">
              <a:noFill/>
              <a:miter lim="400000"/>
            </a:ln>
            <a:effectLst/>
          </p:spPr>
        </p:pic>
        <p:pic>
          <p:nvPicPr>
            <p:cNvPr id="413" name="Picture 5" descr="Picture 5"/>
            <p:cNvPicPr>
              <a:picLocks noChangeAspect="1"/>
            </p:cNvPicPr>
            <p:nvPr/>
          </p:nvPicPr>
          <p:blipFill>
            <a:blip r:embed="rId8"/>
            <a:stretch>
              <a:fillRect/>
            </a:stretch>
          </p:blipFill>
          <p:spPr>
            <a:xfrm>
              <a:off x="1109632" y="1282242"/>
              <a:ext cx="1407462" cy="561557"/>
            </a:xfrm>
            <a:prstGeom prst="rect">
              <a:avLst/>
            </a:prstGeom>
            <a:ln w="12700" cap="flat">
              <a:noFill/>
              <a:miter lim="400000"/>
            </a:ln>
            <a:effectLst/>
          </p:spPr>
        </p:pic>
        <p:sp>
          <p:nvSpPr>
            <p:cNvPr id="414" name="TextBox 10"/>
            <p:cNvSpPr txBox="1"/>
            <p:nvPr/>
          </p:nvSpPr>
          <p:spPr>
            <a:xfrm>
              <a:off x="0" y="547571"/>
              <a:ext cx="1130790" cy="28806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lvl1pPr algn="ctr">
                <a:defRPr sz="1400">
                  <a:latin typeface="+mn-lt"/>
                  <a:ea typeface="+mn-ea"/>
                  <a:cs typeface="+mn-cs"/>
                  <a:sym typeface="Source Sans Pro Regular"/>
                </a:defRPr>
              </a:lvl1pPr>
            </a:lstStyle>
            <a:p>
              <a:r>
                <a:t>Raw Data</a:t>
              </a:r>
            </a:p>
          </p:txBody>
        </p:sp>
      </p:grpSp>
      <p:grpSp>
        <p:nvGrpSpPr>
          <p:cNvPr id="432" name="Group 8"/>
          <p:cNvGrpSpPr/>
          <p:nvPr/>
        </p:nvGrpSpPr>
        <p:grpSpPr>
          <a:xfrm>
            <a:off x="2200345" y="1337620"/>
            <a:ext cx="3487193" cy="3204801"/>
            <a:chOff x="241886" y="-354639"/>
            <a:chExt cx="3487191" cy="3204800"/>
          </a:xfrm>
        </p:grpSpPr>
        <p:pic>
          <p:nvPicPr>
            <p:cNvPr id="416" name="Picture 4" descr="Picture 4"/>
            <p:cNvPicPr>
              <a:picLocks noChangeAspect="1"/>
            </p:cNvPicPr>
            <p:nvPr/>
          </p:nvPicPr>
          <p:blipFill>
            <a:blip r:embed="rId9"/>
            <a:stretch>
              <a:fillRect/>
            </a:stretch>
          </p:blipFill>
          <p:spPr>
            <a:xfrm>
              <a:off x="1055774" y="452824"/>
              <a:ext cx="2122859" cy="1588251"/>
            </a:xfrm>
            <a:prstGeom prst="rect">
              <a:avLst/>
            </a:prstGeom>
            <a:ln w="9525" cap="flat">
              <a:solidFill>
                <a:srgbClr val="000000"/>
              </a:solidFill>
              <a:prstDash val="solid"/>
              <a:miter lim="800000"/>
            </a:ln>
            <a:effectLst/>
          </p:spPr>
        </p:pic>
        <p:sp>
          <p:nvSpPr>
            <p:cNvPr id="417" name="Right Arrow 16"/>
            <p:cNvSpPr/>
            <p:nvPr/>
          </p:nvSpPr>
          <p:spPr>
            <a:xfrm rot="5400000">
              <a:off x="1719750" y="2096799"/>
              <a:ext cx="727976" cy="778747"/>
            </a:xfrm>
            <a:prstGeom prst="rightArrow">
              <a:avLst>
                <a:gd name="adj1" fmla="val 50000"/>
                <a:gd name="adj2" fmla="val 50000"/>
              </a:avLst>
            </a:prstGeom>
            <a:solidFill>
              <a:schemeClr val="accent1"/>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latin typeface="+mn-lt"/>
                  <a:ea typeface="+mn-ea"/>
                  <a:cs typeface="+mn-cs"/>
                  <a:sym typeface="Source Sans Pro Regular"/>
                </a:defRPr>
              </a:pPr>
              <a:endParaRPr/>
            </a:p>
          </p:txBody>
        </p:sp>
        <p:sp>
          <p:nvSpPr>
            <p:cNvPr id="418" name="TextBox 17"/>
            <p:cNvSpPr txBox="1"/>
            <p:nvPr/>
          </p:nvSpPr>
          <p:spPr>
            <a:xfrm>
              <a:off x="315783" y="-354639"/>
              <a:ext cx="1017888" cy="49382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p>
              <a:pPr algn="ctr">
                <a:defRPr sz="1400">
                  <a:latin typeface="+mn-lt"/>
                  <a:ea typeface="+mn-ea"/>
                  <a:cs typeface="+mn-cs"/>
                  <a:sym typeface="Source Sans Pro Regular"/>
                </a:defRPr>
              </a:pPr>
              <a:r>
                <a:rPr dirty="0"/>
                <a:t>Data</a:t>
              </a:r>
              <a:endParaRPr sz="3200" dirty="0">
                <a:solidFill>
                  <a:srgbClr val="10253F"/>
                </a:solidFill>
                <a:latin typeface="Arial"/>
                <a:ea typeface="Arial"/>
                <a:cs typeface="Arial"/>
                <a:sym typeface="Arial"/>
              </a:endParaRPr>
            </a:p>
            <a:p>
              <a:pPr algn="ctr">
                <a:defRPr sz="1400">
                  <a:latin typeface="+mn-lt"/>
                  <a:ea typeface="+mn-ea"/>
                  <a:cs typeface="+mn-cs"/>
                  <a:sym typeface="Source Sans Pro Regular"/>
                </a:defRPr>
              </a:pPr>
              <a:r>
                <a:rPr dirty="0"/>
                <a:t>collection</a:t>
              </a:r>
            </a:p>
          </p:txBody>
        </p:sp>
        <p:grpSp>
          <p:nvGrpSpPr>
            <p:cNvPr id="421" name="Oval 1"/>
            <p:cNvGrpSpPr/>
            <p:nvPr/>
          </p:nvGrpSpPr>
          <p:grpSpPr>
            <a:xfrm>
              <a:off x="406963" y="336935"/>
              <a:ext cx="887345" cy="362942"/>
              <a:chOff x="-694908" y="336934"/>
              <a:chExt cx="887344" cy="362941"/>
            </a:xfrm>
          </p:grpSpPr>
          <p:sp>
            <p:nvSpPr>
              <p:cNvPr id="419" name="Oval"/>
              <p:cNvSpPr/>
              <p:nvPr/>
            </p:nvSpPr>
            <p:spPr>
              <a:xfrm>
                <a:off x="-694908" y="336934"/>
                <a:ext cx="887344" cy="362941"/>
              </a:xfrm>
              <a:prstGeom prst="ellipse">
                <a:avLst/>
              </a:prstGeom>
              <a:solidFill>
                <a:schemeClr val="accent1"/>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420" name="Field"/>
              <p:cNvSpPr txBox="1"/>
              <p:nvPr/>
            </p:nvSpPr>
            <p:spPr>
              <a:xfrm>
                <a:off x="-518092" y="362940"/>
                <a:ext cx="533712" cy="31092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ctr">
                  <a:defRPr sz="1600">
                    <a:solidFill>
                      <a:srgbClr val="FFFFFF"/>
                    </a:solidFill>
                    <a:latin typeface="+mn-lt"/>
                    <a:ea typeface="+mn-ea"/>
                    <a:cs typeface="+mn-cs"/>
                    <a:sym typeface="Source Sans Pro Regular"/>
                  </a:defRPr>
                </a:lvl1pPr>
              </a:lstStyle>
              <a:p>
                <a:r>
                  <a:t>Field</a:t>
                </a:r>
              </a:p>
            </p:txBody>
          </p:sp>
        </p:grpSp>
        <p:grpSp>
          <p:nvGrpSpPr>
            <p:cNvPr id="424" name="Oval 26"/>
            <p:cNvGrpSpPr/>
            <p:nvPr/>
          </p:nvGrpSpPr>
          <p:grpSpPr>
            <a:xfrm>
              <a:off x="2621962" y="6685"/>
              <a:ext cx="1107115" cy="418538"/>
              <a:chOff x="-605639" y="-365762"/>
              <a:chExt cx="1107114" cy="418536"/>
            </a:xfrm>
          </p:grpSpPr>
          <p:sp>
            <p:nvSpPr>
              <p:cNvPr id="422" name="Oval"/>
              <p:cNvSpPr/>
              <p:nvPr/>
            </p:nvSpPr>
            <p:spPr>
              <a:xfrm>
                <a:off x="-605639" y="-365762"/>
                <a:ext cx="1107114" cy="418536"/>
              </a:xfrm>
              <a:prstGeom prst="ellipse">
                <a:avLst/>
              </a:prstGeom>
              <a:solidFill>
                <a:schemeClr val="accent1"/>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423" name="Clinics"/>
              <p:cNvSpPr txBox="1"/>
              <p:nvPr/>
            </p:nvSpPr>
            <p:spPr>
              <a:xfrm>
                <a:off x="-437229" y="-319407"/>
                <a:ext cx="754722" cy="31867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ctr">
                  <a:defRPr sz="1400">
                    <a:solidFill>
                      <a:srgbClr val="FFFFFF"/>
                    </a:solidFill>
                    <a:latin typeface="+mn-lt"/>
                    <a:ea typeface="+mn-ea"/>
                    <a:cs typeface="+mn-cs"/>
                    <a:sym typeface="Source Sans Pro Regular"/>
                  </a:defRPr>
                </a:lvl1pPr>
              </a:lstStyle>
              <a:p>
                <a:r>
                  <a:rPr dirty="0"/>
                  <a:t>Clinics</a:t>
                </a:r>
              </a:p>
            </p:txBody>
          </p:sp>
        </p:grpSp>
        <p:grpSp>
          <p:nvGrpSpPr>
            <p:cNvPr id="427" name="Oval 27"/>
            <p:cNvGrpSpPr/>
            <p:nvPr/>
          </p:nvGrpSpPr>
          <p:grpSpPr>
            <a:xfrm>
              <a:off x="1483480" y="-107400"/>
              <a:ext cx="887346" cy="362942"/>
              <a:chOff x="-746069" y="-107400"/>
              <a:chExt cx="887344" cy="362941"/>
            </a:xfrm>
          </p:grpSpPr>
          <p:sp>
            <p:nvSpPr>
              <p:cNvPr id="425" name="Oval"/>
              <p:cNvSpPr/>
              <p:nvPr/>
            </p:nvSpPr>
            <p:spPr>
              <a:xfrm>
                <a:off x="-746069" y="-107400"/>
                <a:ext cx="887344" cy="362941"/>
              </a:xfrm>
              <a:prstGeom prst="ellipse">
                <a:avLst/>
              </a:prstGeom>
              <a:solidFill>
                <a:schemeClr val="accent1"/>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426" name="Lab"/>
              <p:cNvSpPr txBox="1"/>
              <p:nvPr/>
            </p:nvSpPr>
            <p:spPr>
              <a:xfrm>
                <a:off x="-569253" y="-81394"/>
                <a:ext cx="533712" cy="31092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ctr">
                  <a:defRPr sz="1600">
                    <a:solidFill>
                      <a:srgbClr val="FFFFFF"/>
                    </a:solidFill>
                    <a:latin typeface="+mn-lt"/>
                    <a:ea typeface="+mn-ea"/>
                    <a:cs typeface="+mn-cs"/>
                    <a:sym typeface="Source Sans Pro Regular"/>
                  </a:defRPr>
                </a:lvl1pPr>
              </a:lstStyle>
              <a:p>
                <a:r>
                  <a:rPr dirty="0"/>
                  <a:t>Lab</a:t>
                </a:r>
              </a:p>
            </p:txBody>
          </p:sp>
        </p:grpSp>
        <p:grpSp>
          <p:nvGrpSpPr>
            <p:cNvPr id="430" name="Oval 29"/>
            <p:cNvGrpSpPr/>
            <p:nvPr/>
          </p:nvGrpSpPr>
          <p:grpSpPr>
            <a:xfrm>
              <a:off x="241886" y="1149658"/>
              <a:ext cx="1267092" cy="400788"/>
              <a:chOff x="125282" y="710271"/>
              <a:chExt cx="1267091" cy="400786"/>
            </a:xfrm>
          </p:grpSpPr>
          <p:sp>
            <p:nvSpPr>
              <p:cNvPr id="428" name="Oval"/>
              <p:cNvSpPr/>
              <p:nvPr/>
            </p:nvSpPr>
            <p:spPr>
              <a:xfrm>
                <a:off x="125282" y="710271"/>
                <a:ext cx="1267091" cy="400786"/>
              </a:xfrm>
              <a:prstGeom prst="ellipse">
                <a:avLst/>
              </a:prstGeom>
              <a:solidFill>
                <a:schemeClr val="accent1"/>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429" name="Surveillance"/>
              <p:cNvSpPr txBox="1"/>
              <p:nvPr/>
            </p:nvSpPr>
            <p:spPr>
              <a:xfrm>
                <a:off x="316786" y="793431"/>
                <a:ext cx="880946" cy="27070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ctr">
                  <a:defRPr sz="800">
                    <a:solidFill>
                      <a:srgbClr val="FFFFFF"/>
                    </a:solidFill>
                    <a:latin typeface="+mn-lt"/>
                    <a:ea typeface="+mn-ea"/>
                    <a:cs typeface="+mn-cs"/>
                    <a:sym typeface="Source Sans Pro Regular"/>
                  </a:defRPr>
                </a:lvl1pPr>
              </a:lstStyle>
              <a:p>
                <a:r>
                  <a:rPr sz="1100" dirty="0"/>
                  <a:t>Surveillance</a:t>
                </a:r>
              </a:p>
            </p:txBody>
          </p:sp>
        </p:grpSp>
        <p:sp>
          <p:nvSpPr>
            <p:cNvPr id="431" name="TextBox 4"/>
            <p:cNvSpPr txBox="1"/>
            <p:nvPr/>
          </p:nvSpPr>
          <p:spPr>
            <a:xfrm>
              <a:off x="704624" y="2275609"/>
              <a:ext cx="985080" cy="28806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lvl1pPr algn="ctr">
                <a:defRPr sz="1400">
                  <a:latin typeface="+mn-lt"/>
                  <a:ea typeface="+mn-ea"/>
                  <a:cs typeface="+mn-cs"/>
                  <a:sym typeface="Source Sans Pro Regular"/>
                </a:defRPr>
              </a:lvl1pPr>
            </a:lstStyle>
            <a:p>
              <a:r>
                <a:t>Data Entry</a:t>
              </a:r>
            </a:p>
          </p:txBody>
        </p:sp>
      </p:grpSp>
      <p:grpSp>
        <p:nvGrpSpPr>
          <p:cNvPr id="442" name="Group 9"/>
          <p:cNvGrpSpPr/>
          <p:nvPr/>
        </p:nvGrpSpPr>
        <p:grpSpPr>
          <a:xfrm>
            <a:off x="7018786" y="1498393"/>
            <a:ext cx="4473292" cy="3865660"/>
            <a:chOff x="-1651058" y="-723559"/>
            <a:chExt cx="4473290" cy="3865658"/>
          </a:xfrm>
        </p:grpSpPr>
        <p:sp>
          <p:nvSpPr>
            <p:cNvPr id="433" name="Rectangle 5"/>
            <p:cNvSpPr/>
            <p:nvPr/>
          </p:nvSpPr>
          <p:spPr>
            <a:xfrm>
              <a:off x="0" y="0"/>
              <a:ext cx="1909107" cy="2363790"/>
            </a:xfrm>
            <a:prstGeom prst="rect">
              <a:avLst/>
            </a:prstGeom>
            <a:noFill/>
            <a:ln w="12700" cap="flat">
              <a:solidFill>
                <a:srgbClr val="000000"/>
              </a:solidFill>
              <a:prstDash val="solid"/>
              <a:miter lim="800000"/>
            </a:ln>
            <a:effectLst/>
          </p:spPr>
          <p:txBody>
            <a:bodyPr wrap="square" lIns="45719" tIns="45719" rIns="45719" bIns="45719" numCol="1" anchor="ctr">
              <a:noAutofit/>
            </a:bodyPr>
            <a:lstStyle/>
            <a:p>
              <a:pPr algn="ctr">
                <a:defRPr>
                  <a:solidFill>
                    <a:srgbClr val="FFFFFF"/>
                  </a:solidFill>
                  <a:latin typeface="+mn-lt"/>
                  <a:ea typeface="+mn-ea"/>
                  <a:cs typeface="+mn-cs"/>
                  <a:sym typeface="Source Sans Pro Regular"/>
                </a:defRPr>
              </a:pPr>
              <a:endParaRPr/>
            </a:p>
          </p:txBody>
        </p:sp>
        <p:sp>
          <p:nvSpPr>
            <p:cNvPr id="434" name="TextBox 11"/>
            <p:cNvSpPr txBox="1"/>
            <p:nvPr/>
          </p:nvSpPr>
          <p:spPr>
            <a:xfrm>
              <a:off x="1197007" y="2821489"/>
              <a:ext cx="1625225" cy="28806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lvl1pPr algn="ctr">
                <a:defRPr sz="1400">
                  <a:latin typeface="+mn-lt"/>
                  <a:ea typeface="+mn-ea"/>
                  <a:cs typeface="+mn-cs"/>
                  <a:sym typeface="Source Sans Pro Regular"/>
                </a:defRPr>
              </a:lvl1pPr>
            </a:lstStyle>
            <a:p>
              <a:r>
                <a:rPr dirty="0"/>
                <a:t>Transformation</a:t>
              </a:r>
            </a:p>
          </p:txBody>
        </p:sp>
        <p:pic>
          <p:nvPicPr>
            <p:cNvPr id="435" name="Picture 5" descr="Picture 5"/>
            <p:cNvPicPr>
              <a:picLocks noChangeAspect="1"/>
            </p:cNvPicPr>
            <p:nvPr/>
          </p:nvPicPr>
          <p:blipFill>
            <a:blip r:embed="rId10"/>
            <a:stretch>
              <a:fillRect/>
            </a:stretch>
          </p:blipFill>
          <p:spPr>
            <a:xfrm>
              <a:off x="348553" y="745917"/>
              <a:ext cx="1503198" cy="904491"/>
            </a:xfrm>
            <a:prstGeom prst="rect">
              <a:avLst/>
            </a:prstGeom>
            <a:ln w="12700" cap="flat">
              <a:noFill/>
              <a:miter lim="400000"/>
            </a:ln>
            <a:effectLst/>
          </p:spPr>
        </p:pic>
        <p:pic>
          <p:nvPicPr>
            <p:cNvPr id="436" name="Picture 3" descr="Picture 3"/>
            <p:cNvPicPr>
              <a:picLocks noChangeAspect="1"/>
            </p:cNvPicPr>
            <p:nvPr/>
          </p:nvPicPr>
          <p:blipFill>
            <a:blip r:embed="rId11"/>
            <a:stretch>
              <a:fillRect/>
            </a:stretch>
          </p:blipFill>
          <p:spPr>
            <a:xfrm>
              <a:off x="85637" y="677538"/>
              <a:ext cx="1103107" cy="637288"/>
            </a:xfrm>
            <a:prstGeom prst="rect">
              <a:avLst/>
            </a:prstGeom>
            <a:ln w="12700" cap="flat">
              <a:noFill/>
              <a:miter lim="400000"/>
            </a:ln>
            <a:effectLst/>
          </p:spPr>
        </p:pic>
        <p:pic>
          <p:nvPicPr>
            <p:cNvPr id="437" name="Picture 2" descr="Picture 2"/>
            <p:cNvPicPr>
              <a:picLocks noChangeAspect="1"/>
            </p:cNvPicPr>
            <p:nvPr/>
          </p:nvPicPr>
          <p:blipFill>
            <a:blip r:embed="rId12"/>
            <a:srcRect l="2244" t="4277" r="2910" b="5929"/>
            <a:stretch>
              <a:fillRect/>
            </a:stretch>
          </p:blipFill>
          <p:spPr>
            <a:xfrm>
              <a:off x="82630" y="1568573"/>
              <a:ext cx="1102500" cy="662978"/>
            </a:xfrm>
            <a:prstGeom prst="rect">
              <a:avLst/>
            </a:prstGeom>
            <a:ln w="12700" cap="flat">
              <a:noFill/>
              <a:miter lim="400000"/>
            </a:ln>
            <a:effectLst/>
          </p:spPr>
        </p:pic>
        <p:pic>
          <p:nvPicPr>
            <p:cNvPr id="438" name="Picture 2" descr="Picture 2"/>
            <p:cNvPicPr>
              <a:picLocks noChangeAspect="1"/>
            </p:cNvPicPr>
            <p:nvPr/>
          </p:nvPicPr>
          <p:blipFill>
            <a:blip r:embed="rId13"/>
            <a:stretch>
              <a:fillRect/>
            </a:stretch>
          </p:blipFill>
          <p:spPr>
            <a:xfrm>
              <a:off x="928685" y="1572500"/>
              <a:ext cx="923067" cy="687299"/>
            </a:xfrm>
            <a:prstGeom prst="rect">
              <a:avLst/>
            </a:prstGeom>
            <a:ln w="12700" cap="flat">
              <a:noFill/>
              <a:miter lim="400000"/>
            </a:ln>
            <a:effectLst/>
          </p:spPr>
        </p:pic>
        <p:pic>
          <p:nvPicPr>
            <p:cNvPr id="439" name="Picture 2" descr="Picture 2"/>
            <p:cNvPicPr>
              <a:picLocks noChangeAspect="1"/>
            </p:cNvPicPr>
            <p:nvPr/>
          </p:nvPicPr>
          <p:blipFill>
            <a:blip r:embed="rId14"/>
            <a:stretch>
              <a:fillRect/>
            </a:stretch>
          </p:blipFill>
          <p:spPr>
            <a:xfrm>
              <a:off x="85637" y="92301"/>
              <a:ext cx="1766114" cy="624427"/>
            </a:xfrm>
            <a:prstGeom prst="rect">
              <a:avLst/>
            </a:prstGeom>
            <a:ln w="12700" cap="flat">
              <a:noFill/>
              <a:miter lim="400000"/>
            </a:ln>
            <a:effectLst/>
          </p:spPr>
        </p:pic>
        <p:sp>
          <p:nvSpPr>
            <p:cNvPr id="440" name="Right Arrow 31"/>
            <p:cNvSpPr/>
            <p:nvPr/>
          </p:nvSpPr>
          <p:spPr>
            <a:xfrm rot="16200000">
              <a:off x="674721" y="2388737"/>
              <a:ext cx="727976" cy="778748"/>
            </a:xfrm>
            <a:prstGeom prst="rightArrow">
              <a:avLst>
                <a:gd name="adj1" fmla="val 50000"/>
                <a:gd name="adj2" fmla="val 50000"/>
              </a:avLst>
            </a:prstGeom>
            <a:solidFill>
              <a:schemeClr val="accent1"/>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latin typeface="+mn-lt"/>
                  <a:ea typeface="+mn-ea"/>
                  <a:cs typeface="+mn-cs"/>
                  <a:sym typeface="Source Sans Pro Regular"/>
                </a:defRPr>
              </a:pPr>
              <a:endParaRPr/>
            </a:p>
          </p:txBody>
        </p:sp>
        <p:sp>
          <p:nvSpPr>
            <p:cNvPr id="441" name="TextBox 12"/>
            <p:cNvSpPr txBox="1"/>
            <p:nvPr/>
          </p:nvSpPr>
          <p:spPr>
            <a:xfrm>
              <a:off x="-1651058" y="-723559"/>
              <a:ext cx="1548833" cy="699587"/>
            </a:xfrm>
            <a:prstGeom prst="rect">
              <a:avLst/>
            </a:prstGeom>
            <a:solidFill>
              <a:srgbClr val="FFFFFF"/>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lvl1pPr algn="ctr">
                <a:defRPr sz="1400">
                  <a:latin typeface="+mn-lt"/>
                  <a:ea typeface="+mn-ea"/>
                  <a:cs typeface="+mn-cs"/>
                  <a:sym typeface="Source Sans Pro Regular"/>
                </a:defRPr>
              </a:lvl1pPr>
            </a:lstStyle>
            <a:p>
              <a:r>
                <a:rPr dirty="0"/>
                <a:t>Data Analysis, Interpretation, and Visualization</a:t>
              </a:r>
            </a:p>
          </p:txBody>
        </p:sp>
      </p:grpSp>
      <p:grpSp>
        <p:nvGrpSpPr>
          <p:cNvPr id="445" name="Speech Bubble: Rectangle 10"/>
          <p:cNvGrpSpPr/>
          <p:nvPr/>
        </p:nvGrpSpPr>
        <p:grpSpPr>
          <a:xfrm>
            <a:off x="389931" y="835951"/>
            <a:ext cx="2122859" cy="2210078"/>
            <a:chOff x="0" y="0"/>
            <a:chExt cx="1868717" cy="2093283"/>
          </a:xfrm>
        </p:grpSpPr>
        <p:sp>
          <p:nvSpPr>
            <p:cNvPr id="443" name="Shape"/>
            <p:cNvSpPr/>
            <p:nvPr/>
          </p:nvSpPr>
          <p:spPr>
            <a:xfrm>
              <a:off x="0" y="0"/>
              <a:ext cx="1868717" cy="209328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6674" y="0"/>
                  </a:lnTo>
                  <a:lnTo>
                    <a:pt x="16674" y="12600"/>
                  </a:lnTo>
                  <a:lnTo>
                    <a:pt x="21600" y="20009"/>
                  </a:lnTo>
                  <a:lnTo>
                    <a:pt x="16674" y="18000"/>
                  </a:lnTo>
                  <a:lnTo>
                    <a:pt x="16674" y="21600"/>
                  </a:lnTo>
                  <a:lnTo>
                    <a:pt x="0" y="21600"/>
                  </a:lnTo>
                  <a:lnTo>
                    <a:pt x="0" y="12600"/>
                  </a:lnTo>
                  <a:close/>
                </a:path>
              </a:pathLst>
            </a:custGeom>
            <a:solidFill>
              <a:srgbClr val="FFFFFF"/>
            </a:solidFill>
            <a:ln w="19050" cap="flat">
              <a:solidFill>
                <a:srgbClr val="C00000"/>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444" name="Data is first collected in the field, at the site of the emergency, or from existing surveillance."/>
            <p:cNvSpPr txBox="1"/>
            <p:nvPr/>
          </p:nvSpPr>
          <p:spPr>
            <a:xfrm>
              <a:off x="123530" y="101576"/>
              <a:ext cx="1346735" cy="185307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defRPr>
                  <a:solidFill>
                    <a:srgbClr val="C00000"/>
                  </a:solidFill>
                  <a:latin typeface="+mn-lt"/>
                  <a:ea typeface="+mn-ea"/>
                  <a:cs typeface="+mn-cs"/>
                  <a:sym typeface="Source Sans Pro Regular"/>
                </a:defRPr>
              </a:lvl1pPr>
            </a:lstStyle>
            <a:p>
              <a:r>
                <a:rPr dirty="0"/>
                <a:t>Data is first collected in the field, at the site of the emergency, or from existing surveillance.</a:t>
              </a:r>
            </a:p>
          </p:txBody>
        </p:sp>
      </p:grpSp>
      <p:grpSp>
        <p:nvGrpSpPr>
          <p:cNvPr id="448" name="Speech Bubble: Rectangle 37"/>
          <p:cNvGrpSpPr/>
          <p:nvPr/>
        </p:nvGrpSpPr>
        <p:grpSpPr>
          <a:xfrm>
            <a:off x="410245" y="3401330"/>
            <a:ext cx="5399471" cy="2711472"/>
            <a:chOff x="0" y="-44380"/>
            <a:chExt cx="5399470" cy="2711470"/>
          </a:xfrm>
        </p:grpSpPr>
        <p:sp>
          <p:nvSpPr>
            <p:cNvPr id="446" name="Shape"/>
            <p:cNvSpPr/>
            <p:nvPr/>
          </p:nvSpPr>
          <p:spPr>
            <a:xfrm>
              <a:off x="0" y="0"/>
              <a:ext cx="5399470" cy="259866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637" y="0"/>
                  </a:lnTo>
                  <a:lnTo>
                    <a:pt x="7637" y="12600"/>
                  </a:lnTo>
                  <a:lnTo>
                    <a:pt x="21600" y="21301"/>
                  </a:lnTo>
                  <a:lnTo>
                    <a:pt x="7637" y="18000"/>
                  </a:lnTo>
                  <a:lnTo>
                    <a:pt x="7637" y="21600"/>
                  </a:lnTo>
                  <a:lnTo>
                    <a:pt x="0" y="21600"/>
                  </a:lnTo>
                  <a:lnTo>
                    <a:pt x="0" y="12600"/>
                  </a:lnTo>
                  <a:close/>
                </a:path>
              </a:pathLst>
            </a:custGeom>
            <a:solidFill>
              <a:srgbClr val="FFFFFF"/>
            </a:solidFill>
            <a:ln w="19050" cap="flat">
              <a:solidFill>
                <a:srgbClr val="C00000"/>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447" name="From there, it is entered into the database by persons trained in data entry (often times in excel).  It is then cleaned, and analyzed for trends, and further interpreted."/>
            <p:cNvSpPr txBox="1"/>
            <p:nvPr/>
          </p:nvSpPr>
          <p:spPr>
            <a:xfrm>
              <a:off x="51671" y="-44380"/>
              <a:ext cx="1809657" cy="271147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defRPr>
                  <a:solidFill>
                    <a:srgbClr val="C00000"/>
                  </a:solidFill>
                  <a:latin typeface="+mn-lt"/>
                  <a:ea typeface="+mn-ea"/>
                  <a:cs typeface="+mn-cs"/>
                  <a:sym typeface="Source Sans Pro Regular"/>
                </a:defRPr>
              </a:lvl1pPr>
            </a:lstStyle>
            <a:p>
              <a:r>
                <a:rPr sz="1600" dirty="0"/>
                <a:t>From there, it is entered into the database by persons trained in data entry (often times in excel).  It is then cleaned, and analyzed for trends, and further interpreted.  </a:t>
              </a:r>
            </a:p>
          </p:txBody>
        </p:sp>
      </p:grpSp>
      <p:grpSp>
        <p:nvGrpSpPr>
          <p:cNvPr id="451" name="Speech Bubble: Rectangle 2"/>
          <p:cNvGrpSpPr/>
          <p:nvPr/>
        </p:nvGrpSpPr>
        <p:grpSpPr>
          <a:xfrm>
            <a:off x="8872292" y="1015473"/>
            <a:ext cx="2718968" cy="1386643"/>
            <a:chOff x="0" y="988"/>
            <a:chExt cx="2718967" cy="1386642"/>
          </a:xfrm>
        </p:grpSpPr>
        <p:sp>
          <p:nvSpPr>
            <p:cNvPr id="449" name="Shape"/>
            <p:cNvSpPr/>
            <p:nvPr/>
          </p:nvSpPr>
          <p:spPr>
            <a:xfrm>
              <a:off x="0" y="38141"/>
              <a:ext cx="2718967" cy="13494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9200"/>
                  </a:lnTo>
                  <a:lnTo>
                    <a:pt x="9000" y="19200"/>
                  </a:lnTo>
                  <a:lnTo>
                    <a:pt x="6300" y="21600"/>
                  </a:lnTo>
                  <a:lnTo>
                    <a:pt x="3600" y="19200"/>
                  </a:lnTo>
                  <a:lnTo>
                    <a:pt x="0" y="19200"/>
                  </a:lnTo>
                  <a:lnTo>
                    <a:pt x="0" y="11200"/>
                  </a:lnTo>
                  <a:close/>
                </a:path>
              </a:pathLst>
            </a:custGeom>
            <a:solidFill>
              <a:srgbClr val="FFFFFF"/>
            </a:solidFill>
            <a:ln w="12700" cap="flat">
              <a:solidFill>
                <a:srgbClr val="C00000"/>
              </a:solidFill>
              <a:prstDash val="solid"/>
              <a:miter lim="800000"/>
            </a:ln>
            <a:effectLst/>
          </p:spPr>
          <p:txBody>
            <a:bodyPr wrap="square" lIns="45719" tIns="45719" rIns="45719" bIns="45719" numCol="1" anchor="ctr">
              <a:noAutofit/>
            </a:bodyPr>
            <a:lstStyle/>
            <a:p>
              <a:pPr algn="ctr">
                <a:defRPr>
                  <a:solidFill>
                    <a:srgbClr val="FFFFFF"/>
                  </a:solidFill>
                  <a:latin typeface="+mn-lt"/>
                  <a:ea typeface="+mn-ea"/>
                  <a:cs typeface="+mn-cs"/>
                  <a:sym typeface="Source Sans Pro Regular"/>
                </a:defRPr>
              </a:pPr>
              <a:endParaRPr/>
            </a:p>
          </p:txBody>
        </p:sp>
        <p:sp>
          <p:nvSpPr>
            <p:cNvPr id="450" name="Once interpreted, data can be visualized or shared in several different ways including graphs, maps, reports, and tables."/>
            <p:cNvSpPr txBox="1"/>
            <p:nvPr/>
          </p:nvSpPr>
          <p:spPr>
            <a:xfrm>
              <a:off x="36812" y="988"/>
              <a:ext cx="2633356" cy="127582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ctr">
                <a:defRPr>
                  <a:solidFill>
                    <a:srgbClr val="C00000"/>
                  </a:solidFill>
                  <a:latin typeface="+mn-lt"/>
                  <a:ea typeface="+mn-ea"/>
                  <a:cs typeface="+mn-cs"/>
                  <a:sym typeface="Source Sans Pro Regular"/>
                </a:defRPr>
              </a:lvl1pPr>
            </a:lstStyle>
            <a:p>
              <a:r>
                <a:rPr sz="1600" dirty="0"/>
                <a:t>Once interpreted, data can be visualized or shared in several different ways including graphs, maps, reports, and tables. </a:t>
              </a:r>
            </a:p>
          </p:txBody>
        </p:sp>
      </p:grpSp>
      <p:grpSp>
        <p:nvGrpSpPr>
          <p:cNvPr id="456" name="Group 12"/>
          <p:cNvGrpSpPr/>
          <p:nvPr/>
        </p:nvGrpSpPr>
        <p:grpSpPr>
          <a:xfrm>
            <a:off x="5013405" y="2532769"/>
            <a:ext cx="2589040" cy="808140"/>
            <a:chOff x="0" y="0"/>
            <a:chExt cx="2589039" cy="808139"/>
          </a:xfrm>
        </p:grpSpPr>
        <p:sp>
          <p:nvSpPr>
            <p:cNvPr id="452" name="Right Arrow 3"/>
            <p:cNvSpPr/>
            <p:nvPr/>
          </p:nvSpPr>
          <p:spPr>
            <a:xfrm rot="10800000">
              <a:off x="-1" y="0"/>
              <a:ext cx="1008671" cy="782330"/>
            </a:xfrm>
            <a:prstGeom prst="rightArrow">
              <a:avLst>
                <a:gd name="adj1" fmla="val 50000"/>
                <a:gd name="adj2" fmla="val 50000"/>
              </a:avLst>
            </a:prstGeom>
            <a:solidFill>
              <a:schemeClr val="accent1"/>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latin typeface="+mn-lt"/>
                  <a:ea typeface="+mn-ea"/>
                  <a:cs typeface="+mn-cs"/>
                  <a:sym typeface="Source Sans Pro Regular"/>
                </a:defRPr>
              </a:pPr>
              <a:endParaRPr/>
            </a:p>
          </p:txBody>
        </p:sp>
        <p:grpSp>
          <p:nvGrpSpPr>
            <p:cNvPr id="455" name="Oval 11"/>
            <p:cNvGrpSpPr/>
            <p:nvPr/>
          </p:nvGrpSpPr>
          <p:grpSpPr>
            <a:xfrm>
              <a:off x="1215559" y="4111"/>
              <a:ext cx="1373480" cy="804029"/>
              <a:chOff x="0" y="0"/>
              <a:chExt cx="1373479" cy="804027"/>
            </a:xfrm>
          </p:grpSpPr>
          <p:sp>
            <p:nvSpPr>
              <p:cNvPr id="453" name="Oval"/>
              <p:cNvSpPr/>
              <p:nvPr/>
            </p:nvSpPr>
            <p:spPr>
              <a:xfrm>
                <a:off x="0" y="-1"/>
                <a:ext cx="1373480" cy="804029"/>
              </a:xfrm>
              <a:prstGeom prst="ellipse">
                <a:avLst/>
              </a:prstGeom>
              <a:solidFill>
                <a:srgbClr val="C00000"/>
              </a:solidFill>
              <a:ln w="12700" cap="flat">
                <a:solidFill>
                  <a:srgbClr val="C00000"/>
                </a:solidFill>
                <a:prstDash val="solid"/>
                <a:miter lim="800000"/>
              </a:ln>
              <a:effectLst/>
            </p:spPr>
            <p:txBody>
              <a:bodyPr wrap="square" lIns="45719" tIns="45719" rIns="45719" bIns="45719" numCol="1" anchor="ctr">
                <a:noAutofit/>
              </a:bodyPr>
              <a:lstStyle/>
              <a:p>
                <a:pPr algn="ctr">
                  <a:defRPr>
                    <a:solidFill>
                      <a:srgbClr val="FFFFFF"/>
                    </a:solidFill>
                    <a:latin typeface="+mn-lt"/>
                    <a:ea typeface="+mn-ea"/>
                    <a:cs typeface="+mn-cs"/>
                    <a:sym typeface="Source Sans Pro Regular"/>
                  </a:defRPr>
                </a:pPr>
                <a:endParaRPr/>
              </a:p>
            </p:txBody>
          </p:sp>
          <p:sp>
            <p:nvSpPr>
              <p:cNvPr id="454" name="ACTION"/>
              <p:cNvSpPr txBox="1"/>
              <p:nvPr/>
            </p:nvSpPr>
            <p:spPr>
              <a:xfrm>
                <a:off x="248009" y="229403"/>
                <a:ext cx="877461" cy="34522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ctr">
                  <a:defRPr>
                    <a:solidFill>
                      <a:srgbClr val="FFFFFF"/>
                    </a:solidFill>
                    <a:latin typeface="+mn-lt"/>
                    <a:ea typeface="+mn-ea"/>
                    <a:cs typeface="+mn-cs"/>
                    <a:sym typeface="Source Sans Pro Regular"/>
                  </a:defRPr>
                </a:lvl1pPr>
              </a:lstStyle>
              <a:p>
                <a:r>
                  <a:t>ACTION</a:t>
                </a:r>
              </a:p>
            </p:txBody>
          </p:sp>
        </p:grpSp>
      </p:grpSp>
      <p:sp>
        <p:nvSpPr>
          <p:cNvPr id="457" name="Right Arrow 3"/>
          <p:cNvSpPr/>
          <p:nvPr/>
        </p:nvSpPr>
        <p:spPr>
          <a:xfrm rot="10800000">
            <a:off x="7601306" y="2452472"/>
            <a:ext cx="1008671" cy="782330"/>
          </a:xfrm>
          <a:prstGeom prst="rightArrow">
            <a:avLst>
              <a:gd name="adj1" fmla="val 50000"/>
              <a:gd name="adj2" fmla="val 50000"/>
            </a:avLst>
          </a:prstGeom>
          <a:solidFill>
            <a:schemeClr val="accent1"/>
          </a:solidFill>
          <a:ln w="12700">
            <a:solidFill>
              <a:srgbClr val="011749"/>
            </a:solidFill>
            <a:miter/>
          </a:ln>
        </p:spPr>
        <p:txBody>
          <a:bodyPr lIns="45719" rIns="45719" anchor="ctr"/>
          <a:lstStyle/>
          <a:p>
            <a:pPr algn="ctr">
              <a:defRPr>
                <a:solidFill>
                  <a:srgbClr val="FFFFFF"/>
                </a:solidFill>
                <a:latin typeface="+mn-lt"/>
                <a:ea typeface="+mn-ea"/>
                <a:cs typeface="+mn-cs"/>
                <a:sym typeface="Source Sans Pro Regular"/>
              </a:defRPr>
            </a:pPr>
            <a:endParaRPr/>
          </a:p>
        </p:txBody>
      </p:sp>
      <p:grpSp>
        <p:nvGrpSpPr>
          <p:cNvPr id="460" name="Callout: Up Arrow 14"/>
          <p:cNvGrpSpPr/>
          <p:nvPr/>
        </p:nvGrpSpPr>
        <p:grpSpPr>
          <a:xfrm>
            <a:off x="5826955" y="3278644"/>
            <a:ext cx="2208164" cy="1679411"/>
            <a:chOff x="0" y="0"/>
            <a:chExt cx="2208162" cy="1679410"/>
          </a:xfrm>
        </p:grpSpPr>
        <p:sp>
          <p:nvSpPr>
            <p:cNvPr id="458" name="Shape"/>
            <p:cNvSpPr/>
            <p:nvPr/>
          </p:nvSpPr>
          <p:spPr>
            <a:xfrm>
              <a:off x="0" y="0"/>
              <a:ext cx="2208163" cy="1647757"/>
            </a:xfrm>
            <a:custGeom>
              <a:avLst/>
              <a:gdLst/>
              <a:ahLst/>
              <a:cxnLst>
                <a:cxn ang="0">
                  <a:pos x="wd2" y="hd2"/>
                </a:cxn>
                <a:cxn ang="5400000">
                  <a:pos x="wd2" y="hd2"/>
                </a:cxn>
                <a:cxn ang="10800000">
                  <a:pos x="wd2" y="hd2"/>
                </a:cxn>
                <a:cxn ang="16200000">
                  <a:pos x="wd2" y="hd2"/>
                </a:cxn>
              </a:cxnLst>
              <a:rect l="0" t="0" r="r" b="b"/>
              <a:pathLst>
                <a:path w="21600" h="21600" extrusionOk="0">
                  <a:moveTo>
                    <a:pt x="0" y="7565"/>
                  </a:moveTo>
                  <a:lnTo>
                    <a:pt x="8785" y="7565"/>
                  </a:lnTo>
                  <a:lnTo>
                    <a:pt x="8785" y="5400"/>
                  </a:lnTo>
                  <a:lnTo>
                    <a:pt x="6770" y="5400"/>
                  </a:lnTo>
                  <a:lnTo>
                    <a:pt x="10800" y="0"/>
                  </a:lnTo>
                  <a:lnTo>
                    <a:pt x="14830" y="5400"/>
                  </a:lnTo>
                  <a:lnTo>
                    <a:pt x="12815" y="5400"/>
                  </a:lnTo>
                  <a:lnTo>
                    <a:pt x="12815" y="7565"/>
                  </a:lnTo>
                  <a:lnTo>
                    <a:pt x="21600" y="7565"/>
                  </a:lnTo>
                  <a:lnTo>
                    <a:pt x="21600" y="21600"/>
                  </a:lnTo>
                  <a:lnTo>
                    <a:pt x="0" y="21600"/>
                  </a:lnTo>
                  <a:close/>
                </a:path>
              </a:pathLst>
            </a:custGeom>
            <a:solidFill>
              <a:srgbClr val="FFFFFF"/>
            </a:solidFill>
            <a:ln w="12700" cap="flat">
              <a:solidFill>
                <a:schemeClr val="accent2"/>
              </a:solidFill>
              <a:prstDash val="solid"/>
              <a:miter lim="800000"/>
            </a:ln>
            <a:effectLst/>
          </p:spPr>
          <p:txBody>
            <a:bodyPr wrap="square" lIns="45719" tIns="45719" rIns="45719" bIns="45719" numCol="1" anchor="ctr">
              <a:noAutofit/>
            </a:bodyPr>
            <a:lstStyle/>
            <a:p>
              <a:pPr algn="ctr"/>
              <a:endParaRPr/>
            </a:p>
          </p:txBody>
        </p:sp>
        <p:sp>
          <p:nvSpPr>
            <p:cNvPr id="459" name="Data should be used to inform public health decisions…"/>
            <p:cNvSpPr txBox="1"/>
            <p:nvPr/>
          </p:nvSpPr>
          <p:spPr>
            <a:xfrm>
              <a:off x="46867" y="545440"/>
              <a:ext cx="2114428" cy="113397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p>
              <a:pPr algn="ctr">
                <a:defRPr>
                  <a:solidFill>
                    <a:srgbClr val="C00000"/>
                  </a:solidFill>
                  <a:latin typeface="+mn-lt"/>
                  <a:ea typeface="+mn-ea"/>
                  <a:cs typeface="+mn-cs"/>
                  <a:sym typeface="Source Sans Pro Regular"/>
                </a:defRPr>
              </a:pPr>
              <a:r>
                <a:t>Data should be used to inform public health decisions </a:t>
              </a:r>
            </a:p>
            <a:p>
              <a:pPr algn="ctr">
                <a:defRPr>
                  <a:solidFill>
                    <a:srgbClr val="C00000"/>
                  </a:solidFill>
                  <a:latin typeface="+mn-lt"/>
                  <a:ea typeface="+mn-ea"/>
                  <a:cs typeface="+mn-cs"/>
                  <a:sym typeface="Source Sans Pro Regular"/>
                </a:defRPr>
              </a:pPr>
              <a:r>
                <a:t>Data for action </a:t>
              </a:r>
            </a:p>
          </p:txBody>
        </p:sp>
      </p:grpSp>
      <p:sp>
        <p:nvSpPr>
          <p:cNvPr id="461" name="TextBox 19"/>
          <p:cNvSpPr txBox="1"/>
          <p:nvPr/>
        </p:nvSpPr>
        <p:spPr>
          <a:xfrm>
            <a:off x="2565555" y="610956"/>
            <a:ext cx="7060889" cy="7680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lstStyle/>
          <a:p>
            <a:pPr algn="ctr"/>
            <a:r>
              <a:rPr sz="2400" dirty="0">
                <a:solidFill>
                  <a:srgbClr val="C00000"/>
                </a:solidFill>
              </a:rPr>
              <a:t>Click on the buttons 1, 2, 3 and 4 below to know more</a:t>
            </a:r>
            <a:r>
              <a:rPr lang="hu-HU" sz="2400" dirty="0">
                <a:solidFill>
                  <a:srgbClr val="C00000"/>
                </a:solidFill>
              </a:rPr>
              <a:t> </a:t>
            </a:r>
            <a:r>
              <a:rPr sz="2400" dirty="0">
                <a:solidFill>
                  <a:srgbClr val="C00000"/>
                </a:solidFill>
              </a:rPr>
              <a:t>about the data flow.</a:t>
            </a:r>
          </a:p>
        </p:txBody>
      </p:sp>
      <p:sp>
        <p:nvSpPr>
          <p:cNvPr id="3" name="Title 1">
            <a:extLst>
              <a:ext uri="{FF2B5EF4-FFF2-40B4-BE49-F238E27FC236}">
                <a16:creationId xmlns:a16="http://schemas.microsoft.com/office/drawing/2014/main" id="{434A4358-9FE9-00DC-E041-2DED51326C75}"/>
              </a:ext>
            </a:extLst>
          </p:cNvPr>
          <p:cNvSpPr txBox="1">
            <a:spLocks/>
          </p:cNvSpPr>
          <p:nvPr/>
        </p:nvSpPr>
        <p:spPr>
          <a:xfrm>
            <a:off x="129546" y="79899"/>
            <a:ext cx="8162198" cy="5681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Data flow</a:t>
            </a:r>
            <a:endParaRPr lang="en-US" b="1"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Google Shape;308;p8"/>
          <p:cNvSpPr txBox="1">
            <a:spLocks noGrp="1"/>
          </p:cNvSpPr>
          <p:nvPr>
            <p:ph type="body" idx="1"/>
          </p:nvPr>
        </p:nvSpPr>
        <p:spPr>
          <a:xfrm>
            <a:off x="4273551" y="1744947"/>
            <a:ext cx="7371913" cy="3368106"/>
          </a:xfrm>
          <a:prstGeom prst="rect">
            <a:avLst/>
          </a:prstGeom>
        </p:spPr>
        <p:txBody>
          <a:bodyPr lIns="0" tIns="0" rIns="0" bIns="0"/>
          <a:lstStyle/>
          <a:p>
            <a:pPr marL="0" indent="0" algn="just">
              <a:buSzTx/>
              <a:buNone/>
              <a:defRPr sz="2400">
                <a:solidFill>
                  <a:srgbClr val="FF0000"/>
                </a:solidFill>
              </a:defRPr>
            </a:pPr>
            <a:r>
              <a:rPr dirty="0"/>
              <a:t>Make sure you review the content of the presentation and decide whether you need to use the entire content of this presentation or not, based on your context, your target learning needs in this specific content area, and the time available for this presentation. </a:t>
            </a:r>
          </a:p>
          <a:p>
            <a:pPr marL="0" indent="0" algn="just">
              <a:buSzTx/>
              <a:buNone/>
              <a:defRPr sz="2400">
                <a:solidFill>
                  <a:srgbClr val="FF0000"/>
                </a:solidFill>
              </a:defRPr>
            </a:pPr>
            <a:endParaRPr dirty="0"/>
          </a:p>
          <a:p>
            <a:pPr marL="0" indent="0" algn="just">
              <a:buSzTx/>
              <a:buNone/>
              <a:defRPr sz="2400">
                <a:solidFill>
                  <a:srgbClr val="FF0000"/>
                </a:solidFill>
              </a:defRPr>
            </a:pPr>
            <a:r>
              <a:rPr dirty="0"/>
              <a:t>Within this presentation you may find additional slides with “Notes to facilitators”: these will prompt you to complete and/or customize the content using your country-tailored information.</a:t>
            </a:r>
          </a:p>
        </p:txBody>
      </p:sp>
      <p:sp>
        <p:nvSpPr>
          <p:cNvPr id="2" name="Title 1">
            <a:extLst>
              <a:ext uri="{FF2B5EF4-FFF2-40B4-BE49-F238E27FC236}">
                <a16:creationId xmlns:a16="http://schemas.microsoft.com/office/drawing/2014/main" id="{F41CE882-6E79-07DA-6386-5ECB5930948F}"/>
              </a:ext>
            </a:extLst>
          </p:cNvPr>
          <p:cNvSpPr txBox="1">
            <a:spLocks/>
          </p:cNvSpPr>
          <p:nvPr/>
        </p:nvSpPr>
        <p:spPr>
          <a:xfrm>
            <a:off x="349375" y="554999"/>
            <a:ext cx="3264196" cy="989716"/>
          </a:xfrm>
          <a:prstGeom prst="rect">
            <a:avLst/>
          </a:prstGeom>
        </p:spPr>
        <p:txBody>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Notes to facilitators:</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 name="Google Shape;300;p7"/>
          <p:cNvSpPr txBox="1">
            <a:spLocks noGrp="1"/>
          </p:cNvSpPr>
          <p:nvPr>
            <p:ph type="body" sz="half" idx="1"/>
          </p:nvPr>
        </p:nvSpPr>
        <p:spPr>
          <a:prstGeom prst="rect">
            <a:avLst/>
          </a:prstGeom>
        </p:spPr>
        <p:txBody>
          <a:bodyPr lIns="179999" tIns="179999" rIns="179999" bIns="179999"/>
          <a:lstStyle>
            <a:lvl1pPr>
              <a:lnSpc>
                <a:spcPct val="110000"/>
              </a:lnSpc>
              <a:spcBef>
                <a:spcPts val="0"/>
              </a:spcBef>
            </a:lvl1pPr>
          </a:lstStyle>
          <a:p>
            <a:r>
              <a:rPr b="1" dirty="0"/>
              <a:t>4. What are data collection tools?</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 name="Content Placeholder 2"/>
          <p:cNvSpPr txBox="1">
            <a:spLocks noGrp="1"/>
          </p:cNvSpPr>
          <p:nvPr>
            <p:ph type="body" idx="1"/>
          </p:nvPr>
        </p:nvSpPr>
        <p:spPr>
          <a:xfrm>
            <a:off x="4273550" y="1956582"/>
            <a:ext cx="7529514" cy="2944836"/>
          </a:xfrm>
          <a:prstGeom prst="rect">
            <a:avLst/>
          </a:prstGeom>
        </p:spPr>
        <p:txBody>
          <a:bodyPr lIns="0" tIns="0" rIns="0" bIns="0"/>
          <a:lstStyle/>
          <a:p>
            <a:pPr marL="0" indent="0">
              <a:buSzTx/>
              <a:buNone/>
              <a:defRPr sz="2400">
                <a:solidFill>
                  <a:srgbClr val="C00000"/>
                </a:solidFill>
              </a:defRPr>
            </a:pPr>
            <a:r>
              <a:rPr b="1" dirty="0">
                <a:solidFill>
                  <a:schemeClr val="tx1"/>
                </a:solidFill>
              </a:rPr>
              <a:t>Remember that:</a:t>
            </a:r>
          </a:p>
          <a:p>
            <a:pPr marL="0" indent="0">
              <a:buSzTx/>
              <a:buNone/>
              <a:defRPr sz="2400"/>
            </a:pPr>
            <a:endParaRPr dirty="0">
              <a:solidFill>
                <a:schemeClr val="tx1"/>
              </a:solidFill>
            </a:endParaRPr>
          </a:p>
          <a:p>
            <a:pPr marL="342900" indent="-342900">
              <a:buClr>
                <a:srgbClr val="C00000"/>
              </a:buClr>
              <a:defRPr sz="2400">
                <a:solidFill>
                  <a:srgbClr val="C00000"/>
                </a:solidFill>
              </a:defRPr>
            </a:pPr>
            <a:r>
              <a:rPr dirty="0">
                <a:solidFill>
                  <a:schemeClr val="tx1"/>
                </a:solidFill>
              </a:rPr>
              <a:t>What you measure should </a:t>
            </a:r>
            <a:r>
              <a:rPr i="1" dirty="0">
                <a:solidFill>
                  <a:schemeClr val="tx1"/>
                </a:solidFill>
                <a:latin typeface="Source Sans Pro Bold"/>
                <a:ea typeface="Source Sans Pro Bold"/>
                <a:cs typeface="Source Sans Pro Bold"/>
                <a:sym typeface="Source Sans Pro Bold"/>
              </a:rPr>
              <a:t>inform the response.</a:t>
            </a:r>
          </a:p>
          <a:p>
            <a:pPr marL="342900" indent="-342900">
              <a:buClr>
                <a:srgbClr val="C00000"/>
              </a:buClr>
              <a:defRPr sz="2400">
                <a:solidFill>
                  <a:srgbClr val="C00000"/>
                </a:solidFill>
              </a:defRPr>
            </a:pPr>
            <a:r>
              <a:rPr dirty="0">
                <a:solidFill>
                  <a:schemeClr val="tx1"/>
                </a:solidFill>
              </a:rPr>
              <a:t>Collected data can </a:t>
            </a:r>
            <a:r>
              <a:rPr i="1" dirty="0">
                <a:solidFill>
                  <a:schemeClr val="tx1"/>
                </a:solidFill>
                <a:latin typeface="Source Sans Pro Bold"/>
                <a:ea typeface="Source Sans Pro Bold"/>
                <a:cs typeface="Source Sans Pro Bold"/>
                <a:sym typeface="Source Sans Pro Bold"/>
              </a:rPr>
              <a:t>help identify </a:t>
            </a:r>
            <a:r>
              <a:rPr dirty="0">
                <a:solidFill>
                  <a:schemeClr val="tx1"/>
                </a:solidFill>
              </a:rPr>
              <a:t>sources of outbreaks, vulnerable populations, and monitor response.</a:t>
            </a:r>
          </a:p>
          <a:p>
            <a:pPr marL="342900" indent="-342900">
              <a:buClr>
                <a:srgbClr val="C00000"/>
              </a:buClr>
              <a:defRPr sz="2400">
                <a:solidFill>
                  <a:srgbClr val="C00000"/>
                </a:solidFill>
              </a:defRPr>
            </a:pPr>
            <a:r>
              <a:rPr dirty="0">
                <a:solidFill>
                  <a:schemeClr val="tx1"/>
                </a:solidFill>
              </a:rPr>
              <a:t>Essential data for outbreaks includes unique ID, demographic data,  clinical, lab, and exposure/risk factors.</a:t>
            </a:r>
          </a:p>
        </p:txBody>
      </p:sp>
      <p:sp>
        <p:nvSpPr>
          <p:cNvPr id="468" name="Title 1"/>
          <p:cNvSpPr txBox="1">
            <a:spLocks noGrp="1"/>
          </p:cNvSpPr>
          <p:nvPr>
            <p:ph type="title" idx="4294967295"/>
          </p:nvPr>
        </p:nvSpPr>
        <p:spPr>
          <a:xfrm>
            <a:off x="359236" y="379078"/>
            <a:ext cx="3836277" cy="1262611"/>
          </a:xfrm>
          <a:prstGeom prst="rect">
            <a:avLst/>
          </a:prstGeom>
        </p:spPr>
        <p:txBody>
          <a:bodyPr/>
          <a:lstStyle/>
          <a:p>
            <a:r>
              <a:rPr b="1" dirty="0"/>
              <a:t>Key considerations for data collection</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 name="Content Placeholder 3"/>
          <p:cNvSpPr txBox="1">
            <a:spLocks noGrp="1"/>
          </p:cNvSpPr>
          <p:nvPr>
            <p:ph type="body" sz="half" idx="1"/>
          </p:nvPr>
        </p:nvSpPr>
        <p:spPr>
          <a:xfrm>
            <a:off x="557049" y="1247000"/>
            <a:ext cx="4799982" cy="2570398"/>
          </a:xfrm>
          <a:prstGeom prst="rect">
            <a:avLst/>
          </a:prstGeom>
        </p:spPr>
        <p:txBody>
          <a:bodyPr lIns="0" tIns="0" rIns="0" bIns="0"/>
          <a:lstStyle/>
          <a:p>
            <a:pPr marL="254000" indent="-254000">
              <a:defRPr sz="2400"/>
            </a:pPr>
            <a:r>
              <a:rPr dirty="0"/>
              <a:t>Many data collection tools exist in paper and electronic forms.  Appropriate, country and response specific forms should be developed.</a:t>
            </a:r>
            <a:endParaRPr strike="sngStrike" dirty="0"/>
          </a:p>
          <a:p>
            <a:pPr marL="254000" indent="-254000">
              <a:defRPr sz="2400"/>
            </a:pPr>
            <a:r>
              <a:rPr dirty="0"/>
              <a:t>WHO forms should be adapted based on the country context.</a:t>
            </a:r>
          </a:p>
        </p:txBody>
      </p:sp>
      <p:pic>
        <p:nvPicPr>
          <p:cNvPr id="474" name="Picture 2" descr="Picture 2"/>
          <p:cNvPicPr>
            <a:picLocks noChangeAspect="1"/>
          </p:cNvPicPr>
          <p:nvPr/>
        </p:nvPicPr>
        <p:blipFill>
          <a:blip r:embed="rId2"/>
          <a:stretch>
            <a:fillRect/>
          </a:stretch>
        </p:blipFill>
        <p:spPr>
          <a:xfrm>
            <a:off x="6019800" y="1392268"/>
            <a:ext cx="4383088" cy="1502073"/>
          </a:xfrm>
          <a:prstGeom prst="rect">
            <a:avLst/>
          </a:prstGeom>
          <a:ln w="12700">
            <a:miter lim="400000"/>
          </a:ln>
        </p:spPr>
      </p:pic>
      <p:pic>
        <p:nvPicPr>
          <p:cNvPr id="475" name="Picture 2" descr="Picture 2"/>
          <p:cNvPicPr>
            <a:picLocks noChangeAspect="1"/>
          </p:cNvPicPr>
          <p:nvPr/>
        </p:nvPicPr>
        <p:blipFill>
          <a:blip r:embed="rId3"/>
          <a:stretch>
            <a:fillRect/>
          </a:stretch>
        </p:blipFill>
        <p:spPr>
          <a:xfrm>
            <a:off x="7608886" y="2205039"/>
            <a:ext cx="3456772" cy="2290761"/>
          </a:xfrm>
          <a:prstGeom prst="rect">
            <a:avLst/>
          </a:prstGeom>
          <a:ln w="12700">
            <a:miter lim="400000"/>
          </a:ln>
        </p:spPr>
      </p:pic>
      <p:pic>
        <p:nvPicPr>
          <p:cNvPr id="476" name="Picture 2" descr="Picture 2"/>
          <p:cNvPicPr>
            <a:picLocks noChangeAspect="1"/>
          </p:cNvPicPr>
          <p:nvPr/>
        </p:nvPicPr>
        <p:blipFill>
          <a:blip r:embed="rId4"/>
          <a:srcRect l="1561" t="49738" r="47092"/>
          <a:stretch>
            <a:fillRect/>
          </a:stretch>
        </p:blipFill>
        <p:spPr>
          <a:xfrm>
            <a:off x="8399464" y="3602037"/>
            <a:ext cx="2584451" cy="2880910"/>
          </a:xfrm>
          <a:prstGeom prst="rect">
            <a:avLst/>
          </a:prstGeom>
          <a:ln w="12700">
            <a:miter lim="400000"/>
          </a:ln>
        </p:spPr>
      </p:pic>
      <p:pic>
        <p:nvPicPr>
          <p:cNvPr id="477" name="Picture 2" descr="Picture 2"/>
          <p:cNvPicPr>
            <a:picLocks noChangeAspect="1"/>
          </p:cNvPicPr>
          <p:nvPr/>
        </p:nvPicPr>
        <p:blipFill>
          <a:blip r:embed="rId5"/>
          <a:srcRect t="37744" r="45971"/>
          <a:stretch>
            <a:fillRect/>
          </a:stretch>
        </p:blipFill>
        <p:spPr>
          <a:xfrm>
            <a:off x="5588000" y="3022600"/>
            <a:ext cx="2584451" cy="2782799"/>
          </a:xfrm>
          <a:prstGeom prst="rect">
            <a:avLst/>
          </a:prstGeom>
          <a:ln w="12700">
            <a:miter lim="400000"/>
          </a:ln>
        </p:spPr>
      </p:pic>
      <p:pic>
        <p:nvPicPr>
          <p:cNvPr id="478" name="Picture 5" descr="Picture 5"/>
          <p:cNvPicPr>
            <a:picLocks noChangeAspect="1"/>
          </p:cNvPicPr>
          <p:nvPr/>
        </p:nvPicPr>
        <p:blipFill>
          <a:blip r:embed="rId6"/>
          <a:stretch>
            <a:fillRect/>
          </a:stretch>
        </p:blipFill>
        <p:spPr>
          <a:xfrm>
            <a:off x="405338" y="4767008"/>
            <a:ext cx="6078987" cy="1545758"/>
          </a:xfrm>
          <a:prstGeom prst="rect">
            <a:avLst/>
          </a:prstGeom>
          <a:ln w="12700">
            <a:miter lim="400000"/>
          </a:ln>
        </p:spPr>
      </p:pic>
      <p:sp>
        <p:nvSpPr>
          <p:cNvPr id="2" name="Title 1">
            <a:extLst>
              <a:ext uri="{FF2B5EF4-FFF2-40B4-BE49-F238E27FC236}">
                <a16:creationId xmlns:a16="http://schemas.microsoft.com/office/drawing/2014/main" id="{668A41BF-90B0-62A7-A257-C1234F4D6453}"/>
              </a:ext>
            </a:extLst>
          </p:cNvPr>
          <p:cNvSpPr txBox="1">
            <a:spLocks/>
          </p:cNvSpPr>
          <p:nvPr/>
        </p:nvSpPr>
        <p:spPr>
          <a:xfrm>
            <a:off x="129546" y="79899"/>
            <a:ext cx="8162198" cy="5681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Data collection tools </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 name="Content Placeholder 2"/>
          <p:cNvSpPr txBox="1">
            <a:spLocks noGrp="1"/>
          </p:cNvSpPr>
          <p:nvPr>
            <p:ph type="body" idx="1"/>
          </p:nvPr>
        </p:nvSpPr>
        <p:spPr>
          <a:xfrm>
            <a:off x="4273550" y="2449293"/>
            <a:ext cx="7529514" cy="1959414"/>
          </a:xfrm>
          <a:prstGeom prst="rect">
            <a:avLst/>
          </a:prstGeom>
        </p:spPr>
        <p:txBody>
          <a:bodyPr/>
          <a:lstStyle/>
          <a:p>
            <a:pPr marL="0" indent="0">
              <a:buSzTx/>
              <a:buNone/>
              <a:defRPr sz="2800">
                <a:solidFill>
                  <a:srgbClr val="FF0000"/>
                </a:solidFill>
              </a:defRPr>
            </a:pPr>
            <a:r>
              <a:rPr dirty="0"/>
              <a:t>Note to facilitator:</a:t>
            </a:r>
          </a:p>
          <a:p>
            <a:pPr marL="0" indent="0">
              <a:buSzTx/>
              <a:buNone/>
              <a:defRPr sz="2800">
                <a:solidFill>
                  <a:srgbClr val="FF0000"/>
                </a:solidFill>
              </a:defRPr>
            </a:pPr>
            <a:endParaRPr dirty="0"/>
          </a:p>
          <a:p>
            <a:pPr marL="0" indent="0">
              <a:buSzTx/>
              <a:buNone/>
              <a:defRPr sz="2800">
                <a:solidFill>
                  <a:srgbClr val="FF0000"/>
                </a:solidFill>
              </a:defRPr>
            </a:pPr>
            <a:r>
              <a:rPr dirty="0"/>
              <a:t>Insert here common data collection forms used during emergencies in YOUR country.</a:t>
            </a:r>
          </a:p>
        </p:txBody>
      </p:sp>
      <p:sp>
        <p:nvSpPr>
          <p:cNvPr id="2" name="Title 1">
            <a:extLst>
              <a:ext uri="{FF2B5EF4-FFF2-40B4-BE49-F238E27FC236}">
                <a16:creationId xmlns:a16="http://schemas.microsoft.com/office/drawing/2014/main" id="{9144CFCC-723E-A87C-0951-58834233E3FC}"/>
              </a:ext>
            </a:extLst>
          </p:cNvPr>
          <p:cNvSpPr txBox="1">
            <a:spLocks/>
          </p:cNvSpPr>
          <p:nvPr/>
        </p:nvSpPr>
        <p:spPr>
          <a:xfrm>
            <a:off x="359236" y="379078"/>
            <a:ext cx="3836277" cy="126261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Data </a:t>
            </a:r>
          </a:p>
          <a:p>
            <a:pPr hangingPunct="1"/>
            <a:r>
              <a:rPr lang="en-US" b="1" dirty="0"/>
              <a:t>collection tools</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 name="Content Placeholder 3"/>
          <p:cNvSpPr txBox="1">
            <a:spLocks noGrp="1"/>
          </p:cNvSpPr>
          <p:nvPr>
            <p:ph type="body" idx="1"/>
          </p:nvPr>
        </p:nvSpPr>
        <p:spPr>
          <a:xfrm>
            <a:off x="4273550" y="1828800"/>
            <a:ext cx="7529514" cy="3133817"/>
          </a:xfrm>
          <a:prstGeom prst="rect">
            <a:avLst/>
          </a:prstGeom>
        </p:spPr>
        <p:txBody>
          <a:bodyPr>
            <a:normAutofit/>
          </a:bodyPr>
          <a:lstStyle/>
          <a:p>
            <a:pPr marL="254000" indent="-254000">
              <a:defRPr sz="2800"/>
            </a:pPr>
            <a:r>
              <a:rPr sz="2400" dirty="0"/>
              <a:t>Case Investigation Forms</a:t>
            </a:r>
          </a:p>
          <a:p>
            <a:pPr marL="254000" indent="-254000">
              <a:defRPr sz="2800"/>
            </a:pPr>
            <a:endParaRPr sz="2400" dirty="0"/>
          </a:p>
          <a:p>
            <a:pPr marL="254000" indent="-254000">
              <a:defRPr sz="2800"/>
            </a:pPr>
            <a:r>
              <a:rPr sz="2400" dirty="0"/>
              <a:t>Contact Listing Forms</a:t>
            </a:r>
          </a:p>
          <a:p>
            <a:pPr marL="254000" indent="-254000">
              <a:defRPr sz="2800"/>
            </a:pPr>
            <a:endParaRPr sz="2400" dirty="0"/>
          </a:p>
          <a:p>
            <a:pPr marL="254000" indent="-254000">
              <a:defRPr sz="2800"/>
            </a:pPr>
            <a:r>
              <a:rPr sz="2400" dirty="0"/>
              <a:t>Daily contact Follow-up Forms</a:t>
            </a:r>
          </a:p>
          <a:p>
            <a:pPr marL="254000" indent="-254000">
              <a:defRPr sz="2800"/>
            </a:pPr>
            <a:endParaRPr sz="2400" dirty="0"/>
          </a:p>
          <a:p>
            <a:pPr marL="254000" indent="-254000">
              <a:defRPr sz="2800"/>
            </a:pPr>
            <a:r>
              <a:rPr sz="2400" dirty="0"/>
              <a:t>Contact Tracing Summary Forms</a:t>
            </a:r>
          </a:p>
        </p:txBody>
      </p:sp>
      <p:sp>
        <p:nvSpPr>
          <p:cNvPr id="2" name="Title 1">
            <a:extLst>
              <a:ext uri="{FF2B5EF4-FFF2-40B4-BE49-F238E27FC236}">
                <a16:creationId xmlns:a16="http://schemas.microsoft.com/office/drawing/2014/main" id="{816E4988-7E5D-A324-DDBE-B98A7357DC51}"/>
              </a:ext>
            </a:extLst>
          </p:cNvPr>
          <p:cNvSpPr txBox="1">
            <a:spLocks/>
          </p:cNvSpPr>
          <p:nvPr/>
        </p:nvSpPr>
        <p:spPr>
          <a:xfrm>
            <a:off x="359236" y="379078"/>
            <a:ext cx="3836277" cy="126261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Common d</a:t>
            </a:r>
            <a:r>
              <a:rPr lang="en-US" b="1" dirty="0" err="1"/>
              <a:t>ata</a:t>
            </a:r>
            <a:r>
              <a:rPr lang="en-US" b="1" dirty="0"/>
              <a:t> </a:t>
            </a:r>
          </a:p>
          <a:p>
            <a:pPr hangingPunct="1"/>
            <a:r>
              <a:rPr lang="en-US" b="1" dirty="0"/>
              <a:t>collection tools</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7" name="Picture 2" descr="Picture 2"/>
          <p:cNvPicPr>
            <a:picLocks noChangeAspect="1"/>
          </p:cNvPicPr>
          <p:nvPr/>
        </p:nvPicPr>
        <p:blipFill>
          <a:blip r:embed="rId2"/>
          <a:stretch>
            <a:fillRect/>
          </a:stretch>
        </p:blipFill>
        <p:spPr>
          <a:xfrm>
            <a:off x="6953891" y="1054363"/>
            <a:ext cx="2787390" cy="1488183"/>
          </a:xfrm>
          <a:prstGeom prst="rect">
            <a:avLst/>
          </a:prstGeom>
          <a:ln>
            <a:solidFill>
              <a:srgbClr val="000000"/>
            </a:solidFill>
          </a:ln>
        </p:spPr>
      </p:pic>
      <p:sp>
        <p:nvSpPr>
          <p:cNvPr id="498" name="TextBox 3"/>
          <p:cNvSpPr txBox="1"/>
          <p:nvPr/>
        </p:nvSpPr>
        <p:spPr>
          <a:xfrm>
            <a:off x="7175733" y="2627918"/>
            <a:ext cx="2343706" cy="369332"/>
          </a:xfrm>
          <a:prstGeom prst="rect">
            <a:avLst/>
          </a:prstGeom>
          <a:ln>
            <a:solidFill>
              <a:srgbClr val="0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a:solidFill>
                  <a:srgbClr val="FF0000"/>
                </a:solidFill>
                <a:latin typeface="+mn-lt"/>
                <a:ea typeface="+mn-ea"/>
                <a:cs typeface="+mn-cs"/>
                <a:sym typeface="Source Sans Pro Regular"/>
              </a:defRPr>
            </a:lvl1pPr>
          </a:lstStyle>
          <a:p>
            <a:r>
              <a:rPr dirty="0"/>
              <a:t>2.Illegible handwriting</a:t>
            </a:r>
          </a:p>
        </p:txBody>
      </p:sp>
      <p:pic>
        <p:nvPicPr>
          <p:cNvPr id="499" name="Picture 2" descr="Picture 2"/>
          <p:cNvPicPr>
            <a:picLocks noChangeAspect="1"/>
          </p:cNvPicPr>
          <p:nvPr/>
        </p:nvPicPr>
        <p:blipFill>
          <a:blip r:embed="rId3"/>
          <a:srcRect l="1560" t="49737" r="50410"/>
          <a:stretch>
            <a:fillRect/>
          </a:stretch>
        </p:blipFill>
        <p:spPr>
          <a:xfrm>
            <a:off x="702059" y="1523281"/>
            <a:ext cx="3456114" cy="4118753"/>
          </a:xfrm>
          <a:prstGeom prst="rect">
            <a:avLst/>
          </a:prstGeom>
          <a:ln w="12700">
            <a:miter lim="400000"/>
          </a:ln>
        </p:spPr>
      </p:pic>
      <p:sp>
        <p:nvSpPr>
          <p:cNvPr id="500" name="TextBox 5"/>
          <p:cNvSpPr txBox="1"/>
          <p:nvPr/>
        </p:nvSpPr>
        <p:spPr>
          <a:xfrm>
            <a:off x="2781298" y="2296949"/>
            <a:ext cx="340609" cy="3835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000">
                <a:solidFill>
                  <a:srgbClr val="FF0000"/>
                </a:solidFill>
                <a:latin typeface="Wingdings"/>
                <a:ea typeface="Wingdings"/>
                <a:cs typeface="Wingdings"/>
                <a:sym typeface="Wingdings"/>
              </a:defRPr>
            </a:lvl1pPr>
          </a:lstStyle>
          <a:p>
            <a:pPr>
              <a:defRPr>
                <a:latin typeface="+mn-lt"/>
                <a:ea typeface="+mn-ea"/>
                <a:cs typeface="+mn-cs"/>
                <a:sym typeface="Source Sans Pro Regular"/>
              </a:defRPr>
            </a:pPr>
            <a:r>
              <a:rPr>
                <a:latin typeface="Wingdings"/>
                <a:ea typeface="Wingdings"/>
                <a:cs typeface="Wingdings"/>
                <a:sym typeface="Wingdings"/>
              </a:rPr>
              <a:t>✓</a:t>
            </a:r>
          </a:p>
        </p:txBody>
      </p:sp>
      <p:sp>
        <p:nvSpPr>
          <p:cNvPr id="501" name="TextBox 11"/>
          <p:cNvSpPr txBox="1"/>
          <p:nvPr/>
        </p:nvSpPr>
        <p:spPr>
          <a:xfrm>
            <a:off x="1416487" y="5695116"/>
            <a:ext cx="1535115" cy="369332"/>
          </a:xfrm>
          <a:prstGeom prst="rect">
            <a:avLst/>
          </a:prstGeom>
          <a:ln>
            <a:solidFill>
              <a:srgbClr val="0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a:solidFill>
                  <a:srgbClr val="FF0000"/>
                </a:solidFill>
                <a:latin typeface="+mn-lt"/>
                <a:ea typeface="+mn-ea"/>
                <a:cs typeface="+mn-cs"/>
                <a:sym typeface="Source Sans Pro Regular"/>
              </a:defRPr>
            </a:lvl1pPr>
          </a:lstStyle>
          <a:p>
            <a:r>
              <a:t>1.Missing data</a:t>
            </a:r>
          </a:p>
        </p:txBody>
      </p:sp>
      <p:sp>
        <p:nvSpPr>
          <p:cNvPr id="502" name="TextBox 12"/>
          <p:cNvSpPr txBox="1"/>
          <p:nvPr/>
        </p:nvSpPr>
        <p:spPr>
          <a:xfrm>
            <a:off x="2781298" y="2096895"/>
            <a:ext cx="340609" cy="3835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000">
                <a:solidFill>
                  <a:srgbClr val="FF0000"/>
                </a:solidFill>
                <a:latin typeface="Wingdings"/>
                <a:ea typeface="Wingdings"/>
                <a:cs typeface="Wingdings"/>
                <a:sym typeface="Wingdings"/>
              </a:defRPr>
            </a:lvl1pPr>
          </a:lstStyle>
          <a:p>
            <a:pPr>
              <a:defRPr>
                <a:latin typeface="+mn-lt"/>
                <a:ea typeface="+mn-ea"/>
                <a:cs typeface="+mn-cs"/>
                <a:sym typeface="Source Sans Pro Regular"/>
              </a:defRPr>
            </a:pPr>
            <a:r>
              <a:rPr>
                <a:latin typeface="Wingdings"/>
                <a:ea typeface="Wingdings"/>
                <a:cs typeface="Wingdings"/>
                <a:sym typeface="Wingdings"/>
              </a:rPr>
              <a:t>✓</a:t>
            </a:r>
          </a:p>
        </p:txBody>
      </p:sp>
      <p:sp>
        <p:nvSpPr>
          <p:cNvPr id="503" name="TextBox 13"/>
          <p:cNvSpPr txBox="1"/>
          <p:nvPr/>
        </p:nvSpPr>
        <p:spPr>
          <a:xfrm>
            <a:off x="2781298" y="1896840"/>
            <a:ext cx="340609" cy="3835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000">
                <a:solidFill>
                  <a:srgbClr val="FF0000"/>
                </a:solidFill>
                <a:latin typeface="Wingdings"/>
                <a:ea typeface="Wingdings"/>
                <a:cs typeface="Wingdings"/>
                <a:sym typeface="Wingdings"/>
              </a:defRPr>
            </a:lvl1pPr>
          </a:lstStyle>
          <a:p>
            <a:pPr>
              <a:defRPr>
                <a:latin typeface="+mn-lt"/>
                <a:ea typeface="+mn-ea"/>
                <a:cs typeface="+mn-cs"/>
                <a:sym typeface="Source Sans Pro Regular"/>
              </a:defRPr>
            </a:pPr>
            <a:r>
              <a:rPr>
                <a:latin typeface="Wingdings"/>
                <a:ea typeface="Wingdings"/>
                <a:cs typeface="Wingdings"/>
                <a:sym typeface="Wingdings"/>
              </a:rPr>
              <a:t>✓</a:t>
            </a:r>
          </a:p>
        </p:txBody>
      </p:sp>
      <p:sp>
        <p:nvSpPr>
          <p:cNvPr id="504" name="Right Brace 7"/>
          <p:cNvSpPr/>
          <p:nvPr/>
        </p:nvSpPr>
        <p:spPr>
          <a:xfrm>
            <a:off x="3959714" y="2552428"/>
            <a:ext cx="370385" cy="273630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965" y="0"/>
                  <a:pt x="10800" y="109"/>
                  <a:pt x="10800" y="244"/>
                </a:cubicBezTo>
                <a:lnTo>
                  <a:pt x="10800" y="1534"/>
                </a:lnTo>
                <a:cubicBezTo>
                  <a:pt x="10800" y="1668"/>
                  <a:pt x="15635" y="1777"/>
                  <a:pt x="21600" y="1777"/>
                </a:cubicBezTo>
                <a:cubicBezTo>
                  <a:pt x="15635" y="1777"/>
                  <a:pt x="10800" y="1886"/>
                  <a:pt x="10800" y="2021"/>
                </a:cubicBezTo>
                <a:lnTo>
                  <a:pt x="10800" y="21356"/>
                </a:lnTo>
                <a:cubicBezTo>
                  <a:pt x="10800" y="21491"/>
                  <a:pt x="5965" y="21600"/>
                  <a:pt x="0" y="21600"/>
                </a:cubicBezTo>
              </a:path>
            </a:pathLst>
          </a:custGeom>
          <a:ln w="19050">
            <a:solidFill>
              <a:srgbClr val="000000"/>
            </a:solidFill>
            <a:miter/>
          </a:ln>
        </p:spPr>
        <p:txBody>
          <a:bodyPr lIns="45719" rIns="45719" anchor="ctr"/>
          <a:lstStyle/>
          <a:p>
            <a:pPr algn="ctr">
              <a:defRPr>
                <a:latin typeface="+mn-lt"/>
                <a:ea typeface="+mn-ea"/>
                <a:cs typeface="+mn-cs"/>
                <a:sym typeface="Source Sans Pro Regular"/>
              </a:defRPr>
            </a:pPr>
            <a:endParaRPr/>
          </a:p>
        </p:txBody>
      </p:sp>
      <p:sp>
        <p:nvSpPr>
          <p:cNvPr id="505" name="TextBox 15"/>
          <p:cNvSpPr txBox="1"/>
          <p:nvPr/>
        </p:nvSpPr>
        <p:spPr>
          <a:xfrm>
            <a:off x="4145598" y="2517646"/>
            <a:ext cx="2111379" cy="1615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600">
                <a:latin typeface="+mn-lt"/>
                <a:ea typeface="+mn-ea"/>
                <a:cs typeface="+mn-cs"/>
                <a:sym typeface="Source Sans Pro Regular"/>
              </a:defRPr>
            </a:pPr>
            <a:r>
              <a:t>No symptom? </a:t>
            </a:r>
          </a:p>
          <a:p>
            <a:pPr algn="ctr">
              <a:defRPr sz="1600">
                <a:latin typeface="+mn-lt"/>
                <a:ea typeface="+mn-ea"/>
                <a:cs typeface="+mn-cs"/>
                <a:sym typeface="Source Sans Pro Regular"/>
              </a:defRPr>
            </a:pPr>
            <a:r>
              <a:t>Or forgot to ask?</a:t>
            </a:r>
          </a:p>
          <a:p>
            <a:pPr algn="ctr">
              <a:defRPr sz="1600">
                <a:latin typeface="+mn-lt"/>
                <a:ea typeface="+mn-ea"/>
                <a:cs typeface="+mn-cs"/>
                <a:sym typeface="Source Sans Pro Regular"/>
              </a:defRPr>
            </a:pPr>
            <a:endParaRPr/>
          </a:p>
          <a:p>
            <a:pPr algn="ctr">
              <a:defRPr sz="1600">
                <a:latin typeface="+mn-lt"/>
                <a:ea typeface="+mn-ea"/>
                <a:cs typeface="+mn-cs"/>
                <a:sym typeface="Source Sans Pro Regular"/>
              </a:defRPr>
            </a:pPr>
            <a:r>
              <a:t>Zero reporting and non-response are different!</a:t>
            </a:r>
          </a:p>
        </p:txBody>
      </p:sp>
      <p:sp>
        <p:nvSpPr>
          <p:cNvPr id="506" name="TextBox 10"/>
          <p:cNvSpPr txBox="1"/>
          <p:nvPr/>
        </p:nvSpPr>
        <p:spPr>
          <a:xfrm>
            <a:off x="6379562" y="3910698"/>
            <a:ext cx="3936048" cy="923330"/>
          </a:xfrm>
          <a:prstGeom prst="rect">
            <a:avLst/>
          </a:prstGeom>
          <a:ln>
            <a:solidFill>
              <a:srgbClr val="0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defRPr u="sng">
                <a:latin typeface="+mn-lt"/>
                <a:ea typeface="+mn-ea"/>
                <a:cs typeface="+mn-cs"/>
                <a:sym typeface="Source Sans Pro Regular"/>
              </a:defRPr>
            </a:pPr>
            <a:r>
              <a:rPr dirty="0"/>
              <a:t>02/11/2018</a:t>
            </a:r>
            <a:r>
              <a:rPr u="none" dirty="0"/>
              <a:t> What does this imply:</a:t>
            </a:r>
          </a:p>
          <a:p>
            <a:pPr>
              <a:defRPr>
                <a:latin typeface="+mn-lt"/>
                <a:ea typeface="+mn-ea"/>
                <a:cs typeface="+mn-cs"/>
                <a:sym typeface="Source Sans Pro Regular"/>
              </a:defRPr>
            </a:pPr>
            <a:r>
              <a:rPr dirty="0"/>
              <a:t>	</a:t>
            </a:r>
          </a:p>
          <a:p>
            <a:pPr>
              <a:defRPr>
                <a:latin typeface="+mn-lt"/>
                <a:ea typeface="+mn-ea"/>
                <a:cs typeface="+mn-cs"/>
                <a:sym typeface="Source Sans Pro Regular"/>
              </a:defRPr>
            </a:pPr>
            <a:r>
              <a:rPr dirty="0"/>
              <a:t>2 November 2018 </a:t>
            </a:r>
            <a:r>
              <a:rPr u="sng" dirty="0"/>
              <a:t>or</a:t>
            </a:r>
            <a:r>
              <a:rPr dirty="0"/>
              <a:t> 11 February 2018?</a:t>
            </a:r>
          </a:p>
        </p:txBody>
      </p:sp>
      <p:sp>
        <p:nvSpPr>
          <p:cNvPr id="507" name="TextBox 18"/>
          <p:cNvSpPr txBox="1"/>
          <p:nvPr/>
        </p:nvSpPr>
        <p:spPr>
          <a:xfrm>
            <a:off x="7138603" y="4919400"/>
            <a:ext cx="2417967" cy="369332"/>
          </a:xfrm>
          <a:prstGeom prst="rect">
            <a:avLst/>
          </a:prstGeom>
          <a:ln>
            <a:solidFill>
              <a:srgbClr val="0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a:solidFill>
                  <a:srgbClr val="FF0000"/>
                </a:solidFill>
                <a:latin typeface="+mn-lt"/>
                <a:ea typeface="+mn-ea"/>
                <a:cs typeface="+mn-cs"/>
                <a:sym typeface="Source Sans Pro Regular"/>
              </a:defRPr>
            </a:lvl1pPr>
          </a:lstStyle>
          <a:p>
            <a:r>
              <a:rPr dirty="0"/>
              <a:t>3. Varying data formats</a:t>
            </a:r>
          </a:p>
        </p:txBody>
      </p:sp>
      <p:sp>
        <p:nvSpPr>
          <p:cNvPr id="508" name="TextBox 6"/>
          <p:cNvSpPr txBox="1"/>
          <p:nvPr/>
        </p:nvSpPr>
        <p:spPr>
          <a:xfrm>
            <a:off x="198524" y="1077728"/>
            <a:ext cx="4950525"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2400" b="1">
                <a:solidFill>
                  <a:schemeClr val="accent3"/>
                </a:solidFill>
              </a:defRPr>
            </a:lvl1pPr>
          </a:lstStyle>
          <a:p>
            <a:r>
              <a:rPr dirty="0"/>
              <a:t>3 common data entry challenges are:</a:t>
            </a:r>
          </a:p>
        </p:txBody>
      </p:sp>
      <p:sp>
        <p:nvSpPr>
          <p:cNvPr id="2" name="Title 1">
            <a:extLst>
              <a:ext uri="{FF2B5EF4-FFF2-40B4-BE49-F238E27FC236}">
                <a16:creationId xmlns:a16="http://schemas.microsoft.com/office/drawing/2014/main" id="{B4940789-439C-05E2-4823-5C54B5DD747E}"/>
              </a:ext>
            </a:extLst>
          </p:cNvPr>
          <p:cNvSpPr txBox="1">
            <a:spLocks/>
          </p:cNvSpPr>
          <p:nvPr/>
        </p:nvSpPr>
        <p:spPr>
          <a:xfrm>
            <a:off x="129546" y="79899"/>
            <a:ext cx="8162198" cy="5681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Data entry challenges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49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50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50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49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49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50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5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7" grpId="0" animBg="1" advAuto="0"/>
      <p:bldP spid="498" grpId="0" animBg="1" advAuto="0"/>
      <p:bldP spid="499" grpId="0" animBg="1" advAuto="0"/>
      <p:bldP spid="501" grpId="0" animBg="1" advAuto="0"/>
      <p:bldP spid="505" grpId="0" animBg="1" advAuto="0"/>
      <p:bldP spid="506" grpId="0" animBg="1" advAuto="0"/>
      <p:bldP spid="507" grpId="0"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1" name="Content Placeholder 2"/>
          <p:cNvSpPr txBox="1">
            <a:spLocks noGrp="1"/>
          </p:cNvSpPr>
          <p:nvPr>
            <p:ph type="body" idx="1"/>
          </p:nvPr>
        </p:nvSpPr>
        <p:spPr>
          <a:xfrm>
            <a:off x="1984916" y="1101964"/>
            <a:ext cx="8222168" cy="4654072"/>
          </a:xfrm>
          <a:prstGeom prst="rect">
            <a:avLst/>
          </a:prstGeom>
        </p:spPr>
        <p:txBody>
          <a:bodyPr/>
          <a:lstStyle/>
          <a:p>
            <a:pPr marL="251459" indent="-251459" defTabSz="286428">
              <a:spcBef>
                <a:spcPts val="1100"/>
              </a:spcBef>
              <a:defRPr sz="2376">
                <a:latin typeface="Source Sans Pro Bold"/>
                <a:ea typeface="Source Sans Pro Bold"/>
                <a:cs typeface="Source Sans Pro Bold"/>
                <a:sym typeface="Source Sans Pro Bold"/>
              </a:defRPr>
            </a:pPr>
            <a:r>
              <a:rPr dirty="0">
                <a:solidFill>
                  <a:schemeClr val="accent3"/>
                </a:solidFill>
              </a:rPr>
              <a:t>Transposition error –</a:t>
            </a:r>
            <a:r>
              <a:rPr dirty="0">
                <a:solidFill>
                  <a:schemeClr val="accent3"/>
                </a:solidFill>
                <a:latin typeface="+mn-lt"/>
                <a:ea typeface="+mn-ea"/>
                <a:cs typeface="+mn-cs"/>
                <a:sym typeface="Source Sans Pro Regular"/>
              </a:rPr>
              <a:t> </a:t>
            </a:r>
            <a:r>
              <a:rPr dirty="0">
                <a:solidFill>
                  <a:schemeClr val="accent3"/>
                </a:solidFill>
              </a:rPr>
              <a:t>Example</a:t>
            </a:r>
            <a:r>
              <a:rPr dirty="0">
                <a:solidFill>
                  <a:schemeClr val="accent3"/>
                </a:solidFill>
                <a:latin typeface="+mn-lt"/>
                <a:ea typeface="+mn-ea"/>
                <a:cs typeface="+mn-cs"/>
                <a:sym typeface="Source Sans Pro Regular"/>
              </a:rPr>
              <a:t>:</a:t>
            </a:r>
            <a:r>
              <a:rPr dirty="0">
                <a:latin typeface="+mn-lt"/>
                <a:ea typeface="+mn-ea"/>
                <a:cs typeface="+mn-cs"/>
                <a:sym typeface="Source Sans Pro Regular"/>
              </a:rPr>
              <a:t> 39 entered as 93 (usually caused by typing errors)</a:t>
            </a:r>
          </a:p>
          <a:p>
            <a:pPr marL="251459" indent="-251459" defTabSz="286428">
              <a:spcBef>
                <a:spcPts val="1100"/>
              </a:spcBef>
              <a:defRPr sz="2376">
                <a:latin typeface="Source Sans Pro Bold"/>
                <a:ea typeface="Source Sans Pro Bold"/>
                <a:cs typeface="Source Sans Pro Bold"/>
                <a:sym typeface="Source Sans Pro Bold"/>
              </a:defRPr>
            </a:pPr>
            <a:r>
              <a:rPr dirty="0">
                <a:solidFill>
                  <a:schemeClr val="accent3"/>
                </a:solidFill>
              </a:rPr>
              <a:t>Copying error – Example</a:t>
            </a:r>
            <a:r>
              <a:rPr dirty="0">
                <a:solidFill>
                  <a:schemeClr val="accent3"/>
                </a:solidFill>
                <a:latin typeface="+mn-lt"/>
                <a:ea typeface="+mn-ea"/>
                <a:cs typeface="+mn-cs"/>
                <a:sym typeface="Source Sans Pro Regular"/>
              </a:rPr>
              <a:t>: </a:t>
            </a:r>
            <a:r>
              <a:rPr dirty="0">
                <a:latin typeface="+mn-lt"/>
                <a:ea typeface="+mn-ea"/>
                <a:cs typeface="+mn-cs"/>
                <a:sym typeface="Source Sans Pro Regular"/>
              </a:rPr>
              <a:t>1 entered as 7; number 0 entered as letter O. </a:t>
            </a:r>
          </a:p>
          <a:p>
            <a:pPr marL="251459" indent="-251459" defTabSz="286428">
              <a:spcBef>
                <a:spcPts val="1100"/>
              </a:spcBef>
              <a:defRPr sz="2376">
                <a:latin typeface="Source Sans Pro Bold"/>
                <a:ea typeface="Source Sans Pro Bold"/>
                <a:cs typeface="Source Sans Pro Bold"/>
                <a:sym typeface="Source Sans Pro Bold"/>
              </a:defRPr>
            </a:pPr>
            <a:r>
              <a:rPr dirty="0">
                <a:solidFill>
                  <a:schemeClr val="accent3"/>
                </a:solidFill>
              </a:rPr>
              <a:t>Coding error –</a:t>
            </a:r>
            <a:r>
              <a:rPr dirty="0">
                <a:solidFill>
                  <a:schemeClr val="accent3">
                    <a:lumOff val="-6274"/>
                  </a:schemeClr>
                </a:solidFill>
              </a:rPr>
              <a:t> </a:t>
            </a:r>
            <a:r>
              <a:rPr dirty="0">
                <a:latin typeface="+mn-lt"/>
                <a:ea typeface="+mn-ea"/>
                <a:cs typeface="+mn-cs"/>
                <a:sym typeface="Source Sans Pro Regular"/>
              </a:rPr>
              <a:t>Use of wrong code.</a:t>
            </a:r>
            <a:r>
              <a:rPr dirty="0">
                <a:solidFill>
                  <a:schemeClr val="accent3">
                    <a:lumOff val="-6274"/>
                  </a:schemeClr>
                </a:solidFill>
                <a:latin typeface="+mn-lt"/>
                <a:ea typeface="+mn-ea"/>
                <a:cs typeface="+mn-cs"/>
                <a:sym typeface="Source Sans Pro Regular"/>
              </a:rPr>
              <a:t> </a:t>
            </a:r>
            <a:r>
              <a:rPr dirty="0">
                <a:solidFill>
                  <a:schemeClr val="accent3"/>
                </a:solidFill>
              </a:rPr>
              <a:t>Example</a:t>
            </a:r>
            <a:r>
              <a:rPr dirty="0">
                <a:solidFill>
                  <a:schemeClr val="accent3"/>
                </a:solidFill>
                <a:latin typeface="+mn-lt"/>
                <a:ea typeface="+mn-ea"/>
                <a:cs typeface="+mn-cs"/>
                <a:sym typeface="Source Sans Pro Regular"/>
              </a:rPr>
              <a:t>: </a:t>
            </a:r>
            <a:r>
              <a:rPr dirty="0">
                <a:latin typeface="+mn-lt"/>
                <a:ea typeface="+mn-ea"/>
                <a:cs typeface="+mn-cs"/>
                <a:sym typeface="Source Sans Pro Regular"/>
              </a:rPr>
              <a:t>an interviewer circled </a:t>
            </a:r>
            <a:r>
              <a:rPr i="1" dirty="0">
                <a:latin typeface="+mn-lt"/>
                <a:ea typeface="+mn-ea"/>
                <a:cs typeface="+mn-cs"/>
                <a:sym typeface="Source Sans Pro Regular"/>
              </a:rPr>
              <a:t>Yes</a:t>
            </a:r>
            <a:r>
              <a:rPr dirty="0">
                <a:latin typeface="+mn-lt"/>
                <a:ea typeface="+mn-ea"/>
                <a:cs typeface="+mn-cs"/>
                <a:sym typeface="Source Sans Pro Regular"/>
              </a:rPr>
              <a:t>, but the coder entered 2 (which = No) during coding. </a:t>
            </a:r>
          </a:p>
          <a:p>
            <a:pPr marL="251459" indent="-251459" defTabSz="286428">
              <a:spcBef>
                <a:spcPts val="1100"/>
              </a:spcBef>
              <a:defRPr sz="2376">
                <a:latin typeface="Source Sans Pro Bold"/>
                <a:ea typeface="Source Sans Pro Bold"/>
                <a:cs typeface="Source Sans Pro Bold"/>
                <a:sym typeface="Source Sans Pro Bold"/>
              </a:defRPr>
            </a:pPr>
            <a:r>
              <a:rPr dirty="0">
                <a:solidFill>
                  <a:schemeClr val="accent3"/>
                </a:solidFill>
              </a:rPr>
              <a:t>Consistency error </a:t>
            </a:r>
            <a:r>
              <a:rPr dirty="0">
                <a:solidFill>
                  <a:schemeClr val="accent3"/>
                </a:solidFill>
                <a:latin typeface="+mn-lt"/>
                <a:ea typeface="+mn-ea"/>
                <a:cs typeface="+mn-cs"/>
                <a:sym typeface="Source Sans Pro Regular"/>
              </a:rPr>
              <a:t>–</a:t>
            </a:r>
            <a:r>
              <a:rPr dirty="0">
                <a:solidFill>
                  <a:schemeClr val="accent3">
                    <a:lumOff val="-6274"/>
                  </a:schemeClr>
                </a:solidFill>
              </a:rPr>
              <a:t> </a:t>
            </a:r>
            <a:r>
              <a:rPr dirty="0">
                <a:latin typeface="+mn-lt"/>
                <a:ea typeface="+mn-ea"/>
                <a:cs typeface="+mn-cs"/>
                <a:sym typeface="Source Sans Pro Regular"/>
              </a:rPr>
              <a:t>Two or more responses on same questionnaire are contradictory. </a:t>
            </a:r>
            <a:r>
              <a:rPr dirty="0">
                <a:solidFill>
                  <a:schemeClr val="accent3"/>
                </a:solidFill>
              </a:rPr>
              <a:t>Example:</a:t>
            </a:r>
            <a:r>
              <a:rPr dirty="0">
                <a:latin typeface="+mn-lt"/>
                <a:ea typeface="+mn-ea"/>
                <a:cs typeface="+mn-cs"/>
                <a:sym typeface="Source Sans Pro Regular"/>
              </a:rPr>
              <a:t> date of discharge is earlier than date of entry</a:t>
            </a:r>
          </a:p>
          <a:p>
            <a:pPr marL="251459" indent="-251459" defTabSz="286428">
              <a:spcBef>
                <a:spcPts val="1100"/>
              </a:spcBef>
              <a:defRPr sz="2376">
                <a:latin typeface="Source Sans Pro Bold"/>
                <a:ea typeface="Source Sans Pro Bold"/>
                <a:cs typeface="Source Sans Pro Bold"/>
                <a:sym typeface="Source Sans Pro Bold"/>
              </a:defRPr>
            </a:pPr>
            <a:r>
              <a:rPr dirty="0">
                <a:solidFill>
                  <a:schemeClr val="accent3"/>
                </a:solidFill>
              </a:rPr>
              <a:t>Range error –</a:t>
            </a:r>
            <a:r>
              <a:rPr dirty="0"/>
              <a:t> </a:t>
            </a:r>
            <a:r>
              <a:rPr dirty="0">
                <a:latin typeface="+mn-lt"/>
                <a:ea typeface="+mn-ea"/>
                <a:cs typeface="+mn-cs"/>
                <a:sym typeface="Source Sans Pro Regular"/>
              </a:rPr>
              <a:t>Entry lies outside range of probable or possible values. </a:t>
            </a:r>
            <a:r>
              <a:rPr dirty="0">
                <a:solidFill>
                  <a:schemeClr val="accent3"/>
                </a:solidFill>
              </a:rPr>
              <a:t>Example:</a:t>
            </a:r>
            <a:r>
              <a:rPr dirty="0"/>
              <a:t> </a:t>
            </a:r>
            <a:r>
              <a:rPr dirty="0">
                <a:latin typeface="+mn-lt"/>
                <a:ea typeface="+mn-ea"/>
                <a:cs typeface="+mn-cs"/>
                <a:sym typeface="Source Sans Pro Regular"/>
              </a:rPr>
              <a:t>Choices are 1-5, but 7 is entered.</a:t>
            </a:r>
          </a:p>
        </p:txBody>
      </p:sp>
      <p:sp>
        <p:nvSpPr>
          <p:cNvPr id="2" name="Title 1">
            <a:extLst>
              <a:ext uri="{FF2B5EF4-FFF2-40B4-BE49-F238E27FC236}">
                <a16:creationId xmlns:a16="http://schemas.microsoft.com/office/drawing/2014/main" id="{FC82CBDE-BC66-86E2-780B-C33B9F4D9B60}"/>
              </a:ext>
            </a:extLst>
          </p:cNvPr>
          <p:cNvSpPr txBox="1">
            <a:spLocks/>
          </p:cNvSpPr>
          <p:nvPr/>
        </p:nvSpPr>
        <p:spPr>
          <a:xfrm>
            <a:off x="129545" y="79899"/>
            <a:ext cx="9462129" cy="5681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3000" b="1" dirty="0"/>
              <a:t>Common sources of data collection &amp; entry errors</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5" name="Content Placeholder 7"/>
          <p:cNvSpPr txBox="1">
            <a:spLocks noGrp="1"/>
          </p:cNvSpPr>
          <p:nvPr>
            <p:ph type="body" idx="1"/>
          </p:nvPr>
        </p:nvSpPr>
        <p:spPr>
          <a:xfrm>
            <a:off x="4273550" y="1483667"/>
            <a:ext cx="7529514" cy="3890666"/>
          </a:xfrm>
          <a:prstGeom prst="rect">
            <a:avLst/>
          </a:prstGeom>
        </p:spPr>
        <p:txBody>
          <a:bodyPr/>
          <a:lstStyle/>
          <a:p>
            <a:pPr marL="0" indent="0">
              <a:buSzTx/>
              <a:buNone/>
              <a:defRPr sz="2400"/>
            </a:pPr>
            <a:r>
              <a:rPr b="1" dirty="0">
                <a:solidFill>
                  <a:srgbClr val="C00000"/>
                </a:solidFill>
              </a:rPr>
              <a:t>Quality data:</a:t>
            </a:r>
          </a:p>
          <a:p>
            <a:pPr marL="0" indent="0">
              <a:buSzTx/>
              <a:buNone/>
              <a:defRPr sz="2400"/>
            </a:pPr>
            <a:endParaRPr dirty="0"/>
          </a:p>
          <a:p>
            <a:pPr marL="277495" indent="-277495">
              <a:buClr>
                <a:srgbClr val="C00000"/>
              </a:buClr>
              <a:defRPr sz="2400"/>
            </a:pPr>
            <a:r>
              <a:rPr dirty="0"/>
              <a:t>Ensures that features and characteristics are accurate and complete and that they convey the intended meaning</a:t>
            </a:r>
          </a:p>
          <a:p>
            <a:pPr marL="0" indent="0">
              <a:buSzTx/>
              <a:buNone/>
              <a:defRPr sz="2400"/>
            </a:pPr>
            <a:endParaRPr dirty="0"/>
          </a:p>
          <a:p>
            <a:pPr marL="277495" indent="-277495">
              <a:buClr>
                <a:srgbClr val="C00000"/>
              </a:buClr>
              <a:defRPr sz="2400"/>
            </a:pPr>
            <a:r>
              <a:rPr dirty="0"/>
              <a:t>Refer to individual records and to data system</a:t>
            </a:r>
          </a:p>
          <a:p>
            <a:pPr marL="0" indent="0">
              <a:buSzTx/>
              <a:buNone/>
              <a:defRPr sz="2400"/>
            </a:pPr>
            <a:endParaRPr dirty="0"/>
          </a:p>
          <a:p>
            <a:pPr marL="277495" indent="-277495">
              <a:buClr>
                <a:srgbClr val="C00000"/>
              </a:buClr>
              <a:defRPr sz="2400"/>
            </a:pPr>
            <a:r>
              <a:rPr dirty="0"/>
              <a:t>Improve the intended use in operations, decision making and planning.</a:t>
            </a:r>
          </a:p>
        </p:txBody>
      </p:sp>
      <p:sp>
        <p:nvSpPr>
          <p:cNvPr id="2" name="Title 1">
            <a:extLst>
              <a:ext uri="{FF2B5EF4-FFF2-40B4-BE49-F238E27FC236}">
                <a16:creationId xmlns:a16="http://schemas.microsoft.com/office/drawing/2014/main" id="{F5669FB9-84A0-6E4E-948B-01C3E32D0CB3}"/>
              </a:ext>
            </a:extLst>
          </p:cNvPr>
          <p:cNvSpPr txBox="1">
            <a:spLocks/>
          </p:cNvSpPr>
          <p:nvPr/>
        </p:nvSpPr>
        <p:spPr>
          <a:xfrm>
            <a:off x="359236" y="379078"/>
            <a:ext cx="3836277" cy="126261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Why do we need quality data?</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5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5" grpId="0" animBg="1" advAuto="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 name="Text Placeholder 4"/>
          <p:cNvSpPr txBox="1">
            <a:spLocks noGrp="1"/>
          </p:cNvSpPr>
          <p:nvPr>
            <p:ph type="body" sz="half" idx="1"/>
          </p:nvPr>
        </p:nvSpPr>
        <p:spPr>
          <a:xfrm>
            <a:off x="733250" y="1862931"/>
            <a:ext cx="3794759" cy="2811486"/>
          </a:xfrm>
          <a:prstGeom prst="rect">
            <a:avLst/>
          </a:prstGeom>
        </p:spPr>
        <p:txBody>
          <a:bodyPr/>
          <a:lstStyle/>
          <a:p>
            <a:pPr marL="0" indent="0">
              <a:buSzTx/>
              <a:buNone/>
              <a:defRPr sz="2400">
                <a:solidFill>
                  <a:schemeClr val="accent2"/>
                </a:solidFill>
                <a:latin typeface="Source Sans Pro Bold"/>
                <a:ea typeface="Source Sans Pro Bold"/>
                <a:cs typeface="Source Sans Pro Bold"/>
                <a:sym typeface="Source Sans Pro Bold"/>
              </a:defRPr>
            </a:pPr>
            <a:r>
              <a:rPr b="1" dirty="0"/>
              <a:t>Instructions:</a:t>
            </a:r>
          </a:p>
          <a:p>
            <a:pPr marL="0" indent="0">
              <a:buSzTx/>
              <a:buNone/>
              <a:defRPr sz="2400"/>
            </a:pPr>
            <a:endParaRPr dirty="0"/>
          </a:p>
          <a:p>
            <a:pPr marL="254000" indent="-254000">
              <a:buClr>
                <a:srgbClr val="C00000"/>
              </a:buClr>
              <a:defRPr sz="2400"/>
            </a:pPr>
            <a:r>
              <a:rPr dirty="0"/>
              <a:t>Review the data presented on the spreadsheet on next slide</a:t>
            </a:r>
          </a:p>
          <a:p>
            <a:pPr marL="254000" indent="-254000">
              <a:buClr>
                <a:srgbClr val="C00000"/>
              </a:buClr>
              <a:defRPr sz="2400"/>
            </a:pPr>
            <a:r>
              <a:rPr dirty="0"/>
              <a:t>Identify any errors or data related issues</a:t>
            </a:r>
          </a:p>
        </p:txBody>
      </p:sp>
      <p:pic>
        <p:nvPicPr>
          <p:cNvPr id="524" name="Content Placeholder 6" descr="Content Placeholder 6"/>
          <p:cNvPicPr>
            <a:picLocks noChangeAspect="1"/>
          </p:cNvPicPr>
          <p:nvPr/>
        </p:nvPicPr>
        <p:blipFill>
          <a:blip r:embed="rId3"/>
          <a:srcRect l="31801" t="31607" r="32960" b="20870"/>
          <a:stretch>
            <a:fillRect/>
          </a:stretch>
        </p:blipFill>
        <p:spPr>
          <a:xfrm>
            <a:off x="4645356" y="1345590"/>
            <a:ext cx="6465948" cy="3927746"/>
          </a:xfrm>
          <a:prstGeom prst="rect">
            <a:avLst/>
          </a:prstGeom>
          <a:ln w="12700">
            <a:miter lim="400000"/>
          </a:ln>
        </p:spPr>
      </p:pic>
      <p:sp>
        <p:nvSpPr>
          <p:cNvPr id="2" name="Title 1">
            <a:extLst>
              <a:ext uri="{FF2B5EF4-FFF2-40B4-BE49-F238E27FC236}">
                <a16:creationId xmlns:a16="http://schemas.microsoft.com/office/drawing/2014/main" id="{F7232E78-D7E6-53DE-059D-AFC05CDC0A08}"/>
              </a:ext>
            </a:extLst>
          </p:cNvPr>
          <p:cNvSpPr txBox="1">
            <a:spLocks/>
          </p:cNvSpPr>
          <p:nvPr/>
        </p:nvSpPr>
        <p:spPr>
          <a:xfrm>
            <a:off x="0" y="0"/>
            <a:ext cx="8162198" cy="5681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 Exercise: Assess data quality</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9" name="Content Placeholder 6" descr="Content Placeholder 6"/>
          <p:cNvPicPr>
            <a:picLocks noChangeAspect="1"/>
          </p:cNvPicPr>
          <p:nvPr/>
        </p:nvPicPr>
        <p:blipFill>
          <a:blip r:embed="rId3"/>
          <a:srcRect l="31801" t="31606" r="32960" b="20870"/>
          <a:stretch>
            <a:fillRect/>
          </a:stretch>
        </p:blipFill>
        <p:spPr>
          <a:xfrm>
            <a:off x="2019300" y="952500"/>
            <a:ext cx="8153401" cy="4953001"/>
          </a:xfrm>
          <a:prstGeom prst="rect">
            <a:avLst/>
          </a:prstGeom>
          <a:ln w="12700">
            <a:miter lim="400000"/>
          </a:ln>
        </p:spPr>
      </p:pic>
      <p:sp>
        <p:nvSpPr>
          <p:cNvPr id="2" name="Title 1">
            <a:extLst>
              <a:ext uri="{FF2B5EF4-FFF2-40B4-BE49-F238E27FC236}">
                <a16:creationId xmlns:a16="http://schemas.microsoft.com/office/drawing/2014/main" id="{B60DFDB8-73F9-1F17-3AC5-101F8D521213}"/>
              </a:ext>
            </a:extLst>
          </p:cNvPr>
          <p:cNvSpPr txBox="1">
            <a:spLocks/>
          </p:cNvSpPr>
          <p:nvPr/>
        </p:nvSpPr>
        <p:spPr>
          <a:xfrm>
            <a:off x="57150" y="0"/>
            <a:ext cx="8162198" cy="5681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 Exercise: Assess data quality</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Google Shape;308;p8"/>
          <p:cNvSpPr txBox="1">
            <a:spLocks noGrp="1"/>
          </p:cNvSpPr>
          <p:nvPr>
            <p:ph type="body" idx="1"/>
          </p:nvPr>
        </p:nvSpPr>
        <p:spPr>
          <a:xfrm>
            <a:off x="4273550" y="1494178"/>
            <a:ext cx="7529514" cy="3869645"/>
          </a:xfrm>
          <a:prstGeom prst="rect">
            <a:avLst/>
          </a:prstGeom>
        </p:spPr>
        <p:txBody>
          <a:bodyPr lIns="0" tIns="0" rIns="0" bIns="0" anchor="t">
            <a:normAutofit/>
          </a:bodyPr>
          <a:lstStyle/>
          <a:p>
            <a:pPr marL="0" indent="0">
              <a:buSzTx/>
              <a:buNone/>
              <a:defRPr sz="2400"/>
            </a:pPr>
            <a:r>
              <a:rPr dirty="0"/>
              <a:t>This learning resource is part of the Rapid Response Team Advanced Training </a:t>
            </a:r>
            <a:r>
              <a:rPr lang="en-GB"/>
              <a:t>Package</a:t>
            </a:r>
            <a:r>
              <a:t> (RRT ATP) especially </a:t>
            </a:r>
            <a:r>
              <a:rPr dirty="0"/>
              <a:t>geared to RRT members.</a:t>
            </a:r>
          </a:p>
          <a:p>
            <a:pPr marL="0" indent="0">
              <a:buSzTx/>
              <a:buNone/>
              <a:defRPr sz="2400"/>
            </a:pPr>
            <a:endParaRPr dirty="0"/>
          </a:p>
          <a:p>
            <a:pPr marL="0" indent="0">
              <a:buSzTx/>
              <a:buNone/>
              <a:defRPr sz="2400"/>
            </a:pPr>
            <a:r>
              <a:rPr dirty="0"/>
              <a:t>Based on an all-hazard approach, the </a:t>
            </a:r>
            <a:r>
              <a:rPr dirty="0" err="1"/>
              <a:t>programme</a:t>
            </a:r>
            <a:r>
              <a:rPr dirty="0"/>
              <a:t> aims to provide RRT members with the advanced knowledge, skills, attitudes (KSA) and tools needed to early detect and effectively respond to  a public health event. </a:t>
            </a:r>
          </a:p>
          <a:p>
            <a:pPr marL="0" indent="0">
              <a:buSzTx/>
              <a:buNone/>
              <a:defRPr sz="2400"/>
            </a:pPr>
            <a:endParaRPr dirty="0"/>
          </a:p>
          <a:p>
            <a:pPr marL="0" indent="0">
              <a:buSzTx/>
              <a:buNone/>
              <a:defRPr sz="2400"/>
            </a:pPr>
            <a:r>
              <a:rPr dirty="0"/>
              <a:t>The RRT ATP is a component of the Rapid Response Teams Training</a:t>
            </a:r>
            <a:r>
              <a:rPr lang="fr-FR" dirty="0"/>
              <a:t> Programme.</a:t>
            </a:r>
            <a:endParaRPr dirty="0"/>
          </a:p>
        </p:txBody>
      </p:sp>
      <p:sp>
        <p:nvSpPr>
          <p:cNvPr id="2" name="Google Shape;307;p8">
            <a:extLst>
              <a:ext uri="{FF2B5EF4-FFF2-40B4-BE49-F238E27FC236}">
                <a16:creationId xmlns:a16="http://schemas.microsoft.com/office/drawing/2014/main" id="{85D561DF-778B-A251-62AC-1513E9DD9137}"/>
              </a:ext>
            </a:extLst>
          </p:cNvPr>
          <p:cNvSpPr txBox="1">
            <a:spLocks/>
          </p:cNvSpPr>
          <p:nvPr/>
        </p:nvSpPr>
        <p:spPr>
          <a:xfrm>
            <a:off x="389002" y="992619"/>
            <a:ext cx="3264195" cy="492164"/>
          </a:xfrm>
          <a:prstGeom prst="rect">
            <a:avLst/>
          </a:prstGeom>
        </p:spPr>
        <p:txBody>
          <a:bodyPr lIns="0" tIns="0" rIns="0" bIns="0" anchor="t"/>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defRPr>
                <a:latin typeface="Source Sans Pro Bold"/>
                <a:ea typeface="Source Sans Pro Bold"/>
                <a:cs typeface="Source Sans Pro Bold"/>
                <a:sym typeface="Source Sans Pro Bold"/>
              </a:defRPr>
            </a:pPr>
            <a:r>
              <a:rPr lang="hu-HU" b="1" dirty="0"/>
              <a:t>Introduction</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7" name="Picture 6" descr="Picture 6"/>
          <p:cNvPicPr>
            <a:picLocks noChangeAspect="1"/>
          </p:cNvPicPr>
          <p:nvPr/>
        </p:nvPicPr>
        <p:blipFill>
          <a:blip r:embed="rId2"/>
          <a:srcRect l="31801" t="31606" r="32960" b="20870"/>
          <a:stretch>
            <a:fillRect/>
          </a:stretch>
        </p:blipFill>
        <p:spPr>
          <a:xfrm>
            <a:off x="2019300" y="952500"/>
            <a:ext cx="8153400" cy="4953001"/>
          </a:xfrm>
          <a:prstGeom prst="rect">
            <a:avLst/>
          </a:prstGeom>
          <a:ln w="12700">
            <a:miter lim="400000"/>
          </a:ln>
        </p:spPr>
      </p:pic>
      <p:sp>
        <p:nvSpPr>
          <p:cNvPr id="538" name="Oval 3"/>
          <p:cNvSpPr/>
          <p:nvPr/>
        </p:nvSpPr>
        <p:spPr>
          <a:xfrm>
            <a:off x="2514600" y="1905000"/>
            <a:ext cx="533400" cy="457200"/>
          </a:xfrm>
          <a:prstGeom prst="ellipse">
            <a:avLst/>
          </a:prstGeom>
          <a:ln w="38100">
            <a:solidFill>
              <a:srgbClr val="FF0000"/>
            </a:solidFill>
            <a:miter/>
          </a:ln>
        </p:spPr>
        <p:txBody>
          <a:bodyPr lIns="45719" rIns="45719" anchor="ctr"/>
          <a:lstStyle/>
          <a:p>
            <a:pPr algn="ctr">
              <a:defRPr>
                <a:solidFill>
                  <a:srgbClr val="FFFFFF"/>
                </a:solidFill>
                <a:latin typeface="+mn-lt"/>
                <a:ea typeface="+mn-ea"/>
                <a:cs typeface="+mn-cs"/>
                <a:sym typeface="Source Sans Pro Regular"/>
              </a:defRPr>
            </a:pPr>
            <a:endParaRPr/>
          </a:p>
        </p:txBody>
      </p:sp>
      <p:sp>
        <p:nvSpPr>
          <p:cNvPr id="539" name="Oval 4"/>
          <p:cNvSpPr/>
          <p:nvPr/>
        </p:nvSpPr>
        <p:spPr>
          <a:xfrm>
            <a:off x="2438400" y="3657600"/>
            <a:ext cx="609600" cy="304800"/>
          </a:xfrm>
          <a:prstGeom prst="ellipse">
            <a:avLst/>
          </a:prstGeom>
          <a:ln w="38100">
            <a:solidFill>
              <a:srgbClr val="FF0000"/>
            </a:solidFill>
            <a:miter/>
          </a:ln>
        </p:spPr>
        <p:txBody>
          <a:bodyPr lIns="45719" rIns="45719" anchor="ctr"/>
          <a:lstStyle/>
          <a:p>
            <a:pPr algn="ctr">
              <a:defRPr>
                <a:solidFill>
                  <a:srgbClr val="FFFFFF"/>
                </a:solidFill>
                <a:latin typeface="+mn-lt"/>
                <a:ea typeface="+mn-ea"/>
                <a:cs typeface="+mn-cs"/>
                <a:sym typeface="Source Sans Pro Regular"/>
              </a:defRPr>
            </a:pPr>
            <a:endParaRPr/>
          </a:p>
        </p:txBody>
      </p:sp>
      <p:sp>
        <p:nvSpPr>
          <p:cNvPr id="540" name="Oval 7"/>
          <p:cNvSpPr/>
          <p:nvPr/>
        </p:nvSpPr>
        <p:spPr>
          <a:xfrm>
            <a:off x="4495800" y="2590800"/>
            <a:ext cx="533400" cy="304800"/>
          </a:xfrm>
          <a:prstGeom prst="ellipse">
            <a:avLst/>
          </a:prstGeom>
          <a:ln w="38100">
            <a:solidFill>
              <a:srgbClr val="FF0000"/>
            </a:solidFill>
            <a:miter/>
          </a:ln>
        </p:spPr>
        <p:txBody>
          <a:bodyPr lIns="45719" rIns="45719" anchor="ctr"/>
          <a:lstStyle/>
          <a:p>
            <a:pPr algn="ctr">
              <a:defRPr>
                <a:solidFill>
                  <a:srgbClr val="FFFFFF"/>
                </a:solidFill>
                <a:latin typeface="+mn-lt"/>
                <a:ea typeface="+mn-ea"/>
                <a:cs typeface="+mn-cs"/>
                <a:sym typeface="Source Sans Pro Regular"/>
              </a:defRPr>
            </a:pPr>
            <a:endParaRPr/>
          </a:p>
        </p:txBody>
      </p:sp>
      <p:sp>
        <p:nvSpPr>
          <p:cNvPr id="541" name="Oval 8"/>
          <p:cNvSpPr/>
          <p:nvPr/>
        </p:nvSpPr>
        <p:spPr>
          <a:xfrm flipV="1">
            <a:off x="3200400" y="5105400"/>
            <a:ext cx="838200" cy="381000"/>
          </a:xfrm>
          <a:prstGeom prst="ellipse">
            <a:avLst/>
          </a:prstGeom>
          <a:ln w="38100">
            <a:solidFill>
              <a:srgbClr val="FF0000"/>
            </a:solidFill>
            <a:miter/>
          </a:ln>
        </p:spPr>
        <p:txBody>
          <a:bodyPr lIns="45719" rIns="45719" anchor="ctr"/>
          <a:lstStyle/>
          <a:p>
            <a:pPr algn="ctr">
              <a:defRPr>
                <a:solidFill>
                  <a:srgbClr val="FFFFFF"/>
                </a:solidFill>
                <a:latin typeface="+mn-lt"/>
                <a:ea typeface="+mn-ea"/>
                <a:cs typeface="+mn-cs"/>
                <a:sym typeface="Source Sans Pro Regular"/>
              </a:defRPr>
            </a:pPr>
            <a:endParaRPr/>
          </a:p>
        </p:txBody>
      </p:sp>
      <p:sp>
        <p:nvSpPr>
          <p:cNvPr id="542" name="Oval 9"/>
          <p:cNvSpPr/>
          <p:nvPr/>
        </p:nvSpPr>
        <p:spPr>
          <a:xfrm>
            <a:off x="2514600" y="5486400"/>
            <a:ext cx="609600" cy="457200"/>
          </a:xfrm>
          <a:prstGeom prst="ellipse">
            <a:avLst/>
          </a:prstGeom>
          <a:ln w="38100">
            <a:solidFill>
              <a:srgbClr val="FF0000"/>
            </a:solidFill>
            <a:miter/>
          </a:ln>
        </p:spPr>
        <p:txBody>
          <a:bodyPr lIns="45719" rIns="45719" anchor="ctr"/>
          <a:lstStyle/>
          <a:p>
            <a:pPr algn="ctr">
              <a:defRPr>
                <a:solidFill>
                  <a:srgbClr val="FFFFFF"/>
                </a:solidFill>
                <a:latin typeface="+mn-lt"/>
                <a:ea typeface="+mn-ea"/>
                <a:cs typeface="+mn-cs"/>
                <a:sym typeface="Source Sans Pro Regular"/>
              </a:defRPr>
            </a:pPr>
            <a:endParaRPr/>
          </a:p>
        </p:txBody>
      </p:sp>
      <p:sp>
        <p:nvSpPr>
          <p:cNvPr id="543" name="Oval 10"/>
          <p:cNvSpPr/>
          <p:nvPr/>
        </p:nvSpPr>
        <p:spPr>
          <a:xfrm>
            <a:off x="4419600" y="5257800"/>
            <a:ext cx="533400" cy="381000"/>
          </a:xfrm>
          <a:prstGeom prst="ellipse">
            <a:avLst/>
          </a:prstGeom>
          <a:ln w="38100">
            <a:solidFill>
              <a:srgbClr val="FF0000"/>
            </a:solidFill>
            <a:miter/>
          </a:ln>
        </p:spPr>
        <p:txBody>
          <a:bodyPr lIns="45719" rIns="45719" anchor="ctr"/>
          <a:lstStyle/>
          <a:p>
            <a:pPr algn="ctr">
              <a:defRPr>
                <a:solidFill>
                  <a:srgbClr val="FFFFFF"/>
                </a:solidFill>
                <a:latin typeface="+mn-lt"/>
                <a:ea typeface="+mn-ea"/>
                <a:cs typeface="+mn-cs"/>
                <a:sym typeface="Source Sans Pro Regular"/>
              </a:defRPr>
            </a:pPr>
            <a:endParaRPr/>
          </a:p>
        </p:txBody>
      </p:sp>
      <p:sp>
        <p:nvSpPr>
          <p:cNvPr id="544" name="Oval 11"/>
          <p:cNvSpPr/>
          <p:nvPr/>
        </p:nvSpPr>
        <p:spPr>
          <a:xfrm flipV="1">
            <a:off x="5029200" y="3276600"/>
            <a:ext cx="1295400" cy="381000"/>
          </a:xfrm>
          <a:prstGeom prst="ellipse">
            <a:avLst/>
          </a:prstGeom>
          <a:ln w="38100">
            <a:solidFill>
              <a:srgbClr val="FF0000"/>
            </a:solidFill>
            <a:miter/>
          </a:ln>
        </p:spPr>
        <p:txBody>
          <a:bodyPr lIns="45719" rIns="45719" anchor="ctr"/>
          <a:lstStyle/>
          <a:p>
            <a:pPr algn="ctr">
              <a:defRPr>
                <a:solidFill>
                  <a:srgbClr val="FFFFFF"/>
                </a:solidFill>
                <a:latin typeface="+mn-lt"/>
                <a:ea typeface="+mn-ea"/>
                <a:cs typeface="+mn-cs"/>
                <a:sym typeface="Source Sans Pro Regular"/>
              </a:defRPr>
            </a:pPr>
            <a:endParaRPr/>
          </a:p>
        </p:txBody>
      </p:sp>
      <p:sp>
        <p:nvSpPr>
          <p:cNvPr id="545" name="Oval 12"/>
          <p:cNvSpPr/>
          <p:nvPr/>
        </p:nvSpPr>
        <p:spPr>
          <a:xfrm flipV="1">
            <a:off x="6324600" y="2895600"/>
            <a:ext cx="3657600" cy="381000"/>
          </a:xfrm>
          <a:prstGeom prst="ellipse">
            <a:avLst/>
          </a:prstGeom>
          <a:ln w="38100">
            <a:solidFill>
              <a:srgbClr val="FF0000"/>
            </a:solidFill>
            <a:miter/>
          </a:ln>
        </p:spPr>
        <p:txBody>
          <a:bodyPr lIns="45719" rIns="45719" anchor="ctr"/>
          <a:lstStyle/>
          <a:p>
            <a:pPr algn="ctr">
              <a:defRPr>
                <a:solidFill>
                  <a:srgbClr val="FFFFFF"/>
                </a:solidFill>
                <a:latin typeface="+mn-lt"/>
                <a:ea typeface="+mn-ea"/>
                <a:cs typeface="+mn-cs"/>
                <a:sym typeface="Source Sans Pro Regular"/>
              </a:defRPr>
            </a:pPr>
            <a:endParaRPr/>
          </a:p>
        </p:txBody>
      </p:sp>
      <p:sp>
        <p:nvSpPr>
          <p:cNvPr id="546" name="Oval 14"/>
          <p:cNvSpPr/>
          <p:nvPr/>
        </p:nvSpPr>
        <p:spPr>
          <a:xfrm>
            <a:off x="4953000" y="5105400"/>
            <a:ext cx="609600" cy="304800"/>
          </a:xfrm>
          <a:prstGeom prst="ellipse">
            <a:avLst/>
          </a:prstGeom>
          <a:ln w="38100">
            <a:solidFill>
              <a:srgbClr val="FF0000"/>
            </a:solidFill>
            <a:miter/>
          </a:ln>
        </p:spPr>
        <p:txBody>
          <a:bodyPr lIns="45719" rIns="45719" anchor="ctr"/>
          <a:lstStyle/>
          <a:p>
            <a:pPr algn="ctr">
              <a:defRPr>
                <a:solidFill>
                  <a:srgbClr val="FFFFFF"/>
                </a:solidFill>
                <a:latin typeface="+mn-lt"/>
                <a:ea typeface="+mn-ea"/>
                <a:cs typeface="+mn-cs"/>
                <a:sym typeface="Source Sans Pro Regular"/>
              </a:defRPr>
            </a:pPr>
            <a:endParaRPr/>
          </a:p>
        </p:txBody>
      </p:sp>
      <p:sp>
        <p:nvSpPr>
          <p:cNvPr id="547" name="Oval 15"/>
          <p:cNvSpPr/>
          <p:nvPr/>
        </p:nvSpPr>
        <p:spPr>
          <a:xfrm>
            <a:off x="8382000" y="5105400"/>
            <a:ext cx="609600" cy="304800"/>
          </a:xfrm>
          <a:prstGeom prst="ellipse">
            <a:avLst/>
          </a:prstGeom>
          <a:ln w="38100">
            <a:solidFill>
              <a:srgbClr val="FF0000"/>
            </a:solidFill>
            <a:miter/>
          </a:ln>
        </p:spPr>
        <p:txBody>
          <a:bodyPr lIns="45719" rIns="45719" anchor="ctr"/>
          <a:lstStyle/>
          <a:p>
            <a:pPr algn="ctr">
              <a:defRPr>
                <a:solidFill>
                  <a:srgbClr val="FFFFFF"/>
                </a:solidFill>
                <a:latin typeface="+mn-lt"/>
                <a:ea typeface="+mn-ea"/>
                <a:cs typeface="+mn-cs"/>
                <a:sym typeface="Source Sans Pro Regular"/>
              </a:defRPr>
            </a:pPr>
            <a:endParaRPr/>
          </a:p>
        </p:txBody>
      </p:sp>
      <p:sp>
        <p:nvSpPr>
          <p:cNvPr id="548" name="Oval 16"/>
          <p:cNvSpPr/>
          <p:nvPr/>
        </p:nvSpPr>
        <p:spPr>
          <a:xfrm>
            <a:off x="6629400" y="2286000"/>
            <a:ext cx="533400" cy="304800"/>
          </a:xfrm>
          <a:prstGeom prst="ellipse">
            <a:avLst/>
          </a:prstGeom>
          <a:ln w="38100">
            <a:solidFill>
              <a:srgbClr val="FF0000"/>
            </a:solidFill>
            <a:miter/>
          </a:ln>
        </p:spPr>
        <p:txBody>
          <a:bodyPr lIns="45719" rIns="45719" anchor="ctr"/>
          <a:lstStyle/>
          <a:p>
            <a:pPr algn="ctr">
              <a:defRPr>
                <a:solidFill>
                  <a:srgbClr val="FFFFFF"/>
                </a:solidFill>
                <a:latin typeface="+mn-lt"/>
                <a:ea typeface="+mn-ea"/>
                <a:cs typeface="+mn-cs"/>
                <a:sym typeface="Source Sans Pro Regular"/>
              </a:defRPr>
            </a:pPr>
            <a:endParaRPr/>
          </a:p>
        </p:txBody>
      </p:sp>
      <p:sp>
        <p:nvSpPr>
          <p:cNvPr id="549" name="Oval 17"/>
          <p:cNvSpPr/>
          <p:nvPr/>
        </p:nvSpPr>
        <p:spPr>
          <a:xfrm>
            <a:off x="6629400" y="2667000"/>
            <a:ext cx="533400" cy="304800"/>
          </a:xfrm>
          <a:prstGeom prst="ellipse">
            <a:avLst/>
          </a:prstGeom>
          <a:ln w="38100">
            <a:solidFill>
              <a:srgbClr val="FF0000"/>
            </a:solidFill>
            <a:miter/>
          </a:ln>
        </p:spPr>
        <p:txBody>
          <a:bodyPr lIns="45719" rIns="45719" anchor="ctr"/>
          <a:lstStyle/>
          <a:p>
            <a:pPr algn="ctr">
              <a:defRPr>
                <a:solidFill>
                  <a:srgbClr val="FFFFFF"/>
                </a:solidFill>
                <a:latin typeface="+mn-lt"/>
                <a:ea typeface="+mn-ea"/>
                <a:cs typeface="+mn-cs"/>
                <a:sym typeface="Source Sans Pro Regular"/>
              </a:defRPr>
            </a:pPr>
            <a:endParaRPr/>
          </a:p>
        </p:txBody>
      </p:sp>
      <p:sp>
        <p:nvSpPr>
          <p:cNvPr id="2" name="Title 1">
            <a:extLst>
              <a:ext uri="{FF2B5EF4-FFF2-40B4-BE49-F238E27FC236}">
                <a16:creationId xmlns:a16="http://schemas.microsoft.com/office/drawing/2014/main" id="{0B46F683-E487-1603-3190-0D31CE68AC7E}"/>
              </a:ext>
            </a:extLst>
          </p:cNvPr>
          <p:cNvSpPr txBox="1">
            <a:spLocks/>
          </p:cNvSpPr>
          <p:nvPr/>
        </p:nvSpPr>
        <p:spPr>
          <a:xfrm>
            <a:off x="129546" y="79899"/>
            <a:ext cx="8162198" cy="5681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H</a:t>
            </a:r>
            <a:r>
              <a:rPr lang="en-US" b="1" dirty="0"/>
              <a:t>ow well did you do?</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5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53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54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54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54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54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54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p:tmAbs val="0"/>
                                  </p:iterate>
                                  <p:childTnLst>
                                    <p:set>
                                      <p:cBhvr>
                                        <p:cTn id="34" fill="hold"/>
                                        <p:tgtEl>
                                          <p:spTgt spid="54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p:tmAbs val="0"/>
                                  </p:iterate>
                                  <p:childTnLst>
                                    <p:set>
                                      <p:cBhvr>
                                        <p:cTn id="38" fill="hold"/>
                                        <p:tgtEl>
                                          <p:spTgt spid="54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iterate>
                                    <p:tmAbs val="0"/>
                                  </p:iterate>
                                  <p:childTnLst>
                                    <p:set>
                                      <p:cBhvr>
                                        <p:cTn id="42" fill="hold"/>
                                        <p:tgtEl>
                                          <p:spTgt spid="54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iterate>
                                    <p:tmAbs val="0"/>
                                  </p:iterate>
                                  <p:childTnLst>
                                    <p:set>
                                      <p:cBhvr>
                                        <p:cTn id="46" fill="hold"/>
                                        <p:tgtEl>
                                          <p:spTgt spid="54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iterate>
                                    <p:tmAbs val="0"/>
                                  </p:iterate>
                                  <p:childTnLst>
                                    <p:set>
                                      <p:cBhvr>
                                        <p:cTn id="50" fill="hold"/>
                                        <p:tgtEl>
                                          <p:spTgt spid="5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8" grpId="0" animBg="1" advAuto="0"/>
      <p:bldP spid="539" grpId="0" animBg="1" advAuto="0"/>
      <p:bldP spid="540" grpId="0" animBg="1" advAuto="0"/>
      <p:bldP spid="541" grpId="0" animBg="1" advAuto="0"/>
      <p:bldP spid="542" grpId="0" animBg="1" advAuto="0"/>
      <p:bldP spid="543" grpId="0" animBg="1" advAuto="0"/>
      <p:bldP spid="544" grpId="0" animBg="1" advAuto="0"/>
      <p:bldP spid="545" grpId="0" animBg="1" advAuto="0"/>
      <p:bldP spid="546" grpId="0" animBg="1" advAuto="0"/>
      <p:bldP spid="547" grpId="0" animBg="1" advAuto="0"/>
      <p:bldP spid="548" grpId="0" animBg="1" advAuto="0"/>
      <p:bldP spid="549" grpId="0" animBg="1" advAuto="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 name="Google Shape;300;p7"/>
          <p:cNvSpPr txBox="1">
            <a:spLocks noGrp="1"/>
          </p:cNvSpPr>
          <p:nvPr>
            <p:ph type="body" sz="quarter" idx="1"/>
          </p:nvPr>
        </p:nvSpPr>
        <p:spPr>
          <a:xfrm>
            <a:off x="4210368" y="1855432"/>
            <a:ext cx="4054342" cy="1611523"/>
          </a:xfrm>
          <a:prstGeom prst="rect">
            <a:avLst/>
          </a:prstGeom>
        </p:spPr>
        <p:txBody>
          <a:bodyPr lIns="179999" tIns="179999" rIns="179999" bIns="179999"/>
          <a:lstStyle>
            <a:lvl1pPr>
              <a:lnSpc>
                <a:spcPct val="110000"/>
              </a:lnSpc>
            </a:lvl1pPr>
          </a:lstStyle>
          <a:p>
            <a:r>
              <a:rPr b="1" dirty="0"/>
              <a:t>5. How to analyze and interpret data?</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7" name="Diagram 2"/>
          <p:cNvGrpSpPr/>
          <p:nvPr/>
        </p:nvGrpSpPr>
        <p:grpSpPr>
          <a:xfrm>
            <a:off x="743349" y="2175292"/>
            <a:ext cx="5352652" cy="3345409"/>
            <a:chOff x="0" y="0"/>
            <a:chExt cx="5352651" cy="3345407"/>
          </a:xfrm>
        </p:grpSpPr>
        <p:sp>
          <p:nvSpPr>
            <p:cNvPr id="556" name="Shape"/>
            <p:cNvSpPr/>
            <p:nvPr/>
          </p:nvSpPr>
          <p:spPr>
            <a:xfrm>
              <a:off x="0" y="0"/>
              <a:ext cx="5352652" cy="334540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400" y="12000"/>
                    <a:pt x="8475" y="5700"/>
                    <a:pt x="18225" y="2700"/>
                  </a:cubicBezTo>
                  <a:lnTo>
                    <a:pt x="18035" y="0"/>
                  </a:lnTo>
                  <a:lnTo>
                    <a:pt x="21600" y="4320"/>
                  </a:lnTo>
                  <a:lnTo>
                    <a:pt x="18795" y="10800"/>
                  </a:lnTo>
                  <a:lnTo>
                    <a:pt x="18605" y="8100"/>
                  </a:lnTo>
                  <a:cubicBezTo>
                    <a:pt x="9802" y="9300"/>
                    <a:pt x="3600" y="13800"/>
                    <a:pt x="0" y="21600"/>
                  </a:cubicBezTo>
                  <a:close/>
                </a:path>
              </a:pathLst>
            </a:custGeom>
            <a:solidFill>
              <a:srgbClr val="CACBD2"/>
            </a:solidFill>
            <a:ln w="12700" cap="flat">
              <a:noFill/>
              <a:miter lim="400000"/>
            </a:ln>
            <a:effectLst/>
          </p:spPr>
          <p:txBody>
            <a:bodyPr wrap="square" lIns="45719" tIns="45719" rIns="45719" bIns="45719" numCol="1" anchor="t">
              <a:noAutofit/>
            </a:bodyPr>
            <a:lstStyle/>
            <a:p>
              <a:endParaRPr/>
            </a:p>
          </p:txBody>
        </p:sp>
        <p:sp>
          <p:nvSpPr>
            <p:cNvPr id="557" name="Circle"/>
            <p:cNvSpPr/>
            <p:nvPr/>
          </p:nvSpPr>
          <p:spPr>
            <a:xfrm>
              <a:off x="527235" y="2302442"/>
              <a:ext cx="123111" cy="123111"/>
            </a:xfrm>
            <a:prstGeom prst="ellipse">
              <a:avLst/>
            </a:prstGeom>
            <a:solidFill>
              <a:schemeClr val="accent1"/>
            </a:solidFill>
            <a:ln w="12700" cap="flat">
              <a:solidFill>
                <a:srgbClr val="FFFFFF"/>
              </a:solidFill>
              <a:prstDash val="solid"/>
              <a:miter lim="800000"/>
            </a:ln>
            <a:effectLst/>
          </p:spPr>
          <p:txBody>
            <a:bodyPr wrap="square" lIns="45719" tIns="45719" rIns="45719" bIns="45719" numCol="1" anchor="t">
              <a:noAutofit/>
            </a:bodyPr>
            <a:lstStyle/>
            <a:p>
              <a:endParaRPr/>
            </a:p>
          </p:txBody>
        </p:sp>
        <p:sp>
          <p:nvSpPr>
            <p:cNvPr id="558" name="Check data quality"/>
            <p:cNvSpPr txBox="1"/>
            <p:nvPr/>
          </p:nvSpPr>
          <p:spPr>
            <a:xfrm>
              <a:off x="654025" y="2363998"/>
              <a:ext cx="635963" cy="64792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p>
              <a:pPr defTabSz="622300">
                <a:lnSpc>
                  <a:spcPct val="90000"/>
                </a:lnSpc>
                <a:spcBef>
                  <a:spcPts val="500"/>
                </a:spcBef>
                <a:defRPr sz="1400"/>
              </a:pPr>
              <a:r>
                <a:t>Check data quality</a:t>
              </a:r>
              <a:r>
                <a:rPr>
                  <a:latin typeface="+mn-lt"/>
                  <a:ea typeface="+mn-ea"/>
                  <a:cs typeface="+mn-cs"/>
                  <a:sym typeface="Source Sans Pro Regular"/>
                </a:rPr>
                <a:t> </a:t>
              </a:r>
            </a:p>
          </p:txBody>
        </p:sp>
        <p:sp>
          <p:nvSpPr>
            <p:cNvPr id="559" name="Circle"/>
            <p:cNvSpPr/>
            <p:nvPr/>
          </p:nvSpPr>
          <p:spPr>
            <a:xfrm>
              <a:off x="1193640" y="1662132"/>
              <a:ext cx="192698" cy="192697"/>
            </a:xfrm>
            <a:prstGeom prst="ellipse">
              <a:avLst/>
            </a:prstGeom>
            <a:solidFill>
              <a:schemeClr val="accent1"/>
            </a:solidFill>
            <a:ln w="12700" cap="flat">
              <a:solidFill>
                <a:srgbClr val="FFFFFF"/>
              </a:solidFill>
              <a:prstDash val="solid"/>
              <a:miter lim="800000"/>
            </a:ln>
            <a:effectLst/>
          </p:spPr>
          <p:txBody>
            <a:bodyPr wrap="square" lIns="45719" tIns="45719" rIns="45719" bIns="45719" numCol="1" anchor="t">
              <a:noAutofit/>
            </a:bodyPr>
            <a:lstStyle/>
            <a:p>
              <a:endParaRPr/>
            </a:p>
          </p:txBody>
        </p:sp>
        <p:sp>
          <p:nvSpPr>
            <p:cNvPr id="560" name="Compile from different sources"/>
            <p:cNvSpPr txBox="1"/>
            <p:nvPr/>
          </p:nvSpPr>
          <p:spPr>
            <a:xfrm>
              <a:off x="1392094" y="1758480"/>
              <a:ext cx="786436" cy="81835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defTabSz="622300">
                <a:lnSpc>
                  <a:spcPct val="90000"/>
                </a:lnSpc>
                <a:spcBef>
                  <a:spcPts val="500"/>
                </a:spcBef>
                <a:defRPr sz="1400"/>
              </a:lvl1pPr>
            </a:lstStyle>
            <a:p>
              <a:r>
                <a:t>Compile from different sources</a:t>
              </a:r>
            </a:p>
          </p:txBody>
        </p:sp>
        <p:sp>
          <p:nvSpPr>
            <p:cNvPr id="561" name="Circle"/>
            <p:cNvSpPr/>
            <p:nvPr/>
          </p:nvSpPr>
          <p:spPr>
            <a:xfrm>
              <a:off x="2050064" y="1151623"/>
              <a:ext cx="256929" cy="256929"/>
            </a:xfrm>
            <a:prstGeom prst="ellipse">
              <a:avLst/>
            </a:prstGeom>
            <a:solidFill>
              <a:schemeClr val="accent1"/>
            </a:solidFill>
            <a:ln w="12700" cap="flat">
              <a:solidFill>
                <a:srgbClr val="FFFFFF"/>
              </a:solidFill>
              <a:prstDash val="solid"/>
              <a:miter lim="800000"/>
            </a:ln>
            <a:effectLst/>
          </p:spPr>
          <p:txBody>
            <a:bodyPr wrap="square" lIns="45719" tIns="45719" rIns="45719" bIns="45719" numCol="1" anchor="t">
              <a:noAutofit/>
            </a:bodyPr>
            <a:lstStyle/>
            <a:p>
              <a:endParaRPr/>
            </a:p>
          </p:txBody>
        </p:sp>
        <p:sp>
          <p:nvSpPr>
            <p:cNvPr id="562" name="Describe case distribution PPT"/>
            <p:cNvSpPr txBox="1"/>
            <p:nvPr/>
          </p:nvSpPr>
          <p:spPr>
            <a:xfrm>
              <a:off x="2314668" y="1280086"/>
              <a:ext cx="896923" cy="81835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defTabSz="622300">
                <a:lnSpc>
                  <a:spcPct val="90000"/>
                </a:lnSpc>
                <a:spcBef>
                  <a:spcPts val="500"/>
                </a:spcBef>
                <a:defRPr sz="1400"/>
              </a:lvl1pPr>
            </a:lstStyle>
            <a:p>
              <a:r>
                <a:t>Describe case distribution PPT</a:t>
              </a:r>
            </a:p>
          </p:txBody>
        </p:sp>
        <p:sp>
          <p:nvSpPr>
            <p:cNvPr id="563" name="Circle"/>
            <p:cNvSpPr/>
            <p:nvPr/>
          </p:nvSpPr>
          <p:spPr>
            <a:xfrm>
              <a:off x="3045658" y="752849"/>
              <a:ext cx="331865" cy="331865"/>
            </a:xfrm>
            <a:prstGeom prst="ellipse">
              <a:avLst/>
            </a:prstGeom>
            <a:solidFill>
              <a:schemeClr val="accent1"/>
            </a:solidFill>
            <a:ln w="12700" cap="flat">
              <a:solidFill>
                <a:srgbClr val="FFFFFF"/>
              </a:solidFill>
              <a:prstDash val="solid"/>
              <a:miter lim="800000"/>
            </a:ln>
            <a:effectLst/>
          </p:spPr>
          <p:txBody>
            <a:bodyPr wrap="square" lIns="45719" tIns="45719" rIns="45719" bIns="45719" numCol="1" anchor="t">
              <a:noAutofit/>
            </a:bodyPr>
            <a:lstStyle/>
            <a:p>
              <a:endParaRPr/>
            </a:p>
          </p:txBody>
        </p:sp>
        <p:sp>
          <p:nvSpPr>
            <p:cNvPr id="564" name="Calculate rates, ratio, proportion"/>
            <p:cNvSpPr txBox="1"/>
            <p:nvPr/>
          </p:nvSpPr>
          <p:spPr>
            <a:xfrm>
              <a:off x="3387438" y="918782"/>
              <a:ext cx="894683" cy="64792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p>
              <a:pPr defTabSz="622300">
                <a:lnSpc>
                  <a:spcPct val="90000"/>
                </a:lnSpc>
                <a:spcBef>
                  <a:spcPts val="500"/>
                </a:spcBef>
                <a:defRPr sz="1400"/>
              </a:pPr>
              <a:r>
                <a:t>Calculate rates, ratio, proportion</a:t>
              </a:r>
              <a:r>
                <a:rPr>
                  <a:latin typeface="+mn-lt"/>
                  <a:ea typeface="+mn-ea"/>
                  <a:cs typeface="+mn-cs"/>
                  <a:sym typeface="Source Sans Pro Regular"/>
                </a:rPr>
                <a:t>  </a:t>
              </a:r>
            </a:p>
          </p:txBody>
        </p:sp>
        <p:sp>
          <p:nvSpPr>
            <p:cNvPr id="565" name="Circle"/>
            <p:cNvSpPr/>
            <p:nvPr/>
          </p:nvSpPr>
          <p:spPr>
            <a:xfrm>
              <a:off x="4070691" y="486556"/>
              <a:ext cx="422859" cy="422859"/>
            </a:xfrm>
            <a:prstGeom prst="ellipse">
              <a:avLst/>
            </a:prstGeom>
            <a:solidFill>
              <a:schemeClr val="accent1"/>
            </a:solidFill>
            <a:ln w="12700" cap="flat">
              <a:solidFill>
                <a:srgbClr val="FFFFFF"/>
              </a:solidFill>
              <a:prstDash val="solid"/>
              <a:miter lim="800000"/>
            </a:ln>
            <a:effectLst/>
          </p:spPr>
          <p:txBody>
            <a:bodyPr wrap="square" lIns="45719" tIns="45719" rIns="45719" bIns="45719" numCol="1" anchor="t">
              <a:noAutofit/>
            </a:bodyPr>
            <a:lstStyle/>
            <a:p>
              <a:endParaRPr/>
            </a:p>
          </p:txBody>
        </p:sp>
        <p:sp>
          <p:nvSpPr>
            <p:cNvPr id="566" name="Present in tables/ graphs"/>
            <p:cNvSpPr txBox="1"/>
            <p:nvPr/>
          </p:nvSpPr>
          <p:spPr>
            <a:xfrm>
              <a:off x="4506185" y="697985"/>
              <a:ext cx="846466" cy="60868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defTabSz="622300">
                <a:lnSpc>
                  <a:spcPct val="90000"/>
                </a:lnSpc>
                <a:spcBef>
                  <a:spcPts val="500"/>
                </a:spcBef>
                <a:defRPr sz="1400"/>
              </a:lvl1pPr>
            </a:lstStyle>
            <a:p>
              <a:r>
                <a:t>Present in tables/ graphs</a:t>
              </a:r>
            </a:p>
          </p:txBody>
        </p:sp>
      </p:grpSp>
      <p:grpSp>
        <p:nvGrpSpPr>
          <p:cNvPr id="570" name="Rectangle: Rounded Corners 3"/>
          <p:cNvGrpSpPr/>
          <p:nvPr/>
        </p:nvGrpSpPr>
        <p:grpSpPr>
          <a:xfrm>
            <a:off x="680853" y="1934234"/>
            <a:ext cx="3419846" cy="429905"/>
            <a:chOff x="0" y="0"/>
            <a:chExt cx="3419845" cy="429903"/>
          </a:xfrm>
        </p:grpSpPr>
        <p:sp>
          <p:nvSpPr>
            <p:cNvPr id="568" name="Rounded Rectangle"/>
            <p:cNvSpPr/>
            <p:nvPr/>
          </p:nvSpPr>
          <p:spPr>
            <a:xfrm>
              <a:off x="0" y="0"/>
              <a:ext cx="3419846" cy="429904"/>
            </a:xfrm>
            <a:prstGeom prst="roundRect">
              <a:avLst>
                <a:gd name="adj" fmla="val 16667"/>
              </a:avLst>
            </a:prstGeom>
            <a:solidFill>
              <a:schemeClr val="accent1"/>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569" name="Basic data analysis"/>
            <p:cNvSpPr txBox="1"/>
            <p:nvPr/>
          </p:nvSpPr>
          <p:spPr>
            <a:xfrm>
              <a:off x="73056" y="16831"/>
              <a:ext cx="3273733" cy="3962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1900">
                  <a:solidFill>
                    <a:srgbClr val="FFFFFF"/>
                  </a:solidFill>
                  <a:latin typeface="+mn-lt"/>
                  <a:ea typeface="+mn-ea"/>
                  <a:cs typeface="+mn-cs"/>
                  <a:sym typeface="Source Sans Pro Regular"/>
                </a:defRPr>
              </a:lvl1pPr>
            </a:lstStyle>
            <a:p>
              <a:r>
                <a:rPr dirty="0"/>
                <a:t>Basic data analysis </a:t>
              </a:r>
            </a:p>
          </p:txBody>
        </p:sp>
      </p:grpSp>
      <p:grpSp>
        <p:nvGrpSpPr>
          <p:cNvPr id="573" name="Rectangle: Rounded Corners 4"/>
          <p:cNvGrpSpPr/>
          <p:nvPr/>
        </p:nvGrpSpPr>
        <p:grpSpPr>
          <a:xfrm>
            <a:off x="6886206" y="1934234"/>
            <a:ext cx="3357350" cy="429905"/>
            <a:chOff x="0" y="0"/>
            <a:chExt cx="3357348" cy="429903"/>
          </a:xfrm>
        </p:grpSpPr>
        <p:sp>
          <p:nvSpPr>
            <p:cNvPr id="571" name="Rounded Rectangle"/>
            <p:cNvSpPr/>
            <p:nvPr/>
          </p:nvSpPr>
          <p:spPr>
            <a:xfrm>
              <a:off x="0" y="0"/>
              <a:ext cx="3357349" cy="429904"/>
            </a:xfrm>
            <a:prstGeom prst="roundRect">
              <a:avLst>
                <a:gd name="adj" fmla="val 16667"/>
              </a:avLst>
            </a:prstGeom>
            <a:solidFill>
              <a:schemeClr val="accent1"/>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572" name="Advanced data analysis"/>
            <p:cNvSpPr txBox="1"/>
            <p:nvPr/>
          </p:nvSpPr>
          <p:spPr>
            <a:xfrm>
              <a:off x="73055" y="16831"/>
              <a:ext cx="3211239" cy="3962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1900">
                  <a:solidFill>
                    <a:srgbClr val="FFFFFF"/>
                  </a:solidFill>
                  <a:latin typeface="+mn-lt"/>
                  <a:ea typeface="+mn-ea"/>
                  <a:cs typeface="+mn-cs"/>
                  <a:sym typeface="Source Sans Pro Regular"/>
                </a:defRPr>
              </a:lvl1pPr>
            </a:lstStyle>
            <a:p>
              <a:r>
                <a:rPr dirty="0"/>
                <a:t>Advanced data analysis </a:t>
              </a:r>
            </a:p>
          </p:txBody>
        </p:sp>
      </p:grpSp>
      <p:grpSp>
        <p:nvGrpSpPr>
          <p:cNvPr id="583" name="Diagram 5"/>
          <p:cNvGrpSpPr/>
          <p:nvPr/>
        </p:nvGrpSpPr>
        <p:grpSpPr>
          <a:xfrm>
            <a:off x="6615666" y="2347268"/>
            <a:ext cx="4219150" cy="3835591"/>
            <a:chOff x="0" y="0"/>
            <a:chExt cx="4219149" cy="3835589"/>
          </a:xfrm>
        </p:grpSpPr>
        <p:sp>
          <p:nvSpPr>
            <p:cNvPr id="574" name="Shape"/>
            <p:cNvSpPr/>
            <p:nvPr/>
          </p:nvSpPr>
          <p:spPr>
            <a:xfrm rot="4396373">
              <a:off x="221966" y="763252"/>
              <a:ext cx="3311109" cy="230908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400" y="12000"/>
                    <a:pt x="8025" y="5700"/>
                    <a:pt x="16875" y="2700"/>
                  </a:cubicBezTo>
                  <a:lnTo>
                    <a:pt x="16662" y="0"/>
                  </a:lnTo>
                  <a:lnTo>
                    <a:pt x="21600" y="3381"/>
                  </a:lnTo>
                  <a:lnTo>
                    <a:pt x="17364" y="8923"/>
                  </a:lnTo>
                  <a:lnTo>
                    <a:pt x="17151" y="6223"/>
                  </a:lnTo>
                  <a:cubicBezTo>
                    <a:pt x="9317" y="7423"/>
                    <a:pt x="3600" y="12549"/>
                    <a:pt x="0" y="21600"/>
                  </a:cubicBezTo>
                  <a:close/>
                </a:path>
              </a:pathLst>
            </a:custGeom>
            <a:solidFill>
              <a:schemeClr val="accent1"/>
            </a:solidFill>
            <a:ln w="12700" cap="flat">
              <a:solidFill>
                <a:srgbClr val="FFFFFF"/>
              </a:solidFill>
              <a:prstDash val="solid"/>
              <a:miter lim="800000"/>
            </a:ln>
            <a:effectLst/>
          </p:spPr>
          <p:txBody>
            <a:bodyPr wrap="square" lIns="45719" tIns="45719" rIns="45719" bIns="45719" numCol="1" anchor="t">
              <a:noAutofit/>
            </a:bodyPr>
            <a:lstStyle/>
            <a:p>
              <a:endParaRPr/>
            </a:p>
          </p:txBody>
        </p:sp>
        <p:sp>
          <p:nvSpPr>
            <p:cNvPr id="575" name="Circle"/>
            <p:cNvSpPr/>
            <p:nvPr/>
          </p:nvSpPr>
          <p:spPr>
            <a:xfrm>
              <a:off x="1462318" y="1064759"/>
              <a:ext cx="83617" cy="83617"/>
            </a:xfrm>
            <a:prstGeom prst="ellipse">
              <a:avLst/>
            </a:prstGeom>
            <a:solidFill>
              <a:srgbClr val="A8A9B6"/>
            </a:solidFill>
            <a:ln w="12700" cap="flat">
              <a:solidFill>
                <a:srgbClr val="FFFFFF"/>
              </a:solidFill>
              <a:prstDash val="solid"/>
              <a:miter lim="800000"/>
            </a:ln>
            <a:effectLst/>
          </p:spPr>
          <p:txBody>
            <a:bodyPr wrap="square" lIns="45719" tIns="45719" rIns="45719" bIns="45719" numCol="1" anchor="t">
              <a:noAutofit/>
            </a:bodyPr>
            <a:lstStyle/>
            <a:p>
              <a:endParaRPr/>
            </a:p>
          </p:txBody>
        </p:sp>
        <p:sp>
          <p:nvSpPr>
            <p:cNvPr id="576" name="Circle"/>
            <p:cNvSpPr/>
            <p:nvPr/>
          </p:nvSpPr>
          <p:spPr>
            <a:xfrm>
              <a:off x="2034856" y="1526563"/>
              <a:ext cx="83617" cy="83617"/>
            </a:xfrm>
            <a:prstGeom prst="ellipse">
              <a:avLst/>
            </a:prstGeom>
            <a:solidFill>
              <a:srgbClr val="A8A9B6"/>
            </a:solidFill>
            <a:ln w="12700" cap="flat">
              <a:solidFill>
                <a:srgbClr val="FFFFFF"/>
              </a:solidFill>
              <a:prstDash val="solid"/>
              <a:miter lim="800000"/>
            </a:ln>
            <a:effectLst/>
          </p:spPr>
          <p:txBody>
            <a:bodyPr wrap="square" lIns="45719" tIns="45719" rIns="45719" bIns="45719" numCol="1" anchor="t">
              <a:noAutofit/>
            </a:bodyPr>
            <a:lstStyle/>
            <a:p>
              <a:endParaRPr/>
            </a:p>
          </p:txBody>
        </p:sp>
        <p:sp>
          <p:nvSpPr>
            <p:cNvPr id="577" name="Circle"/>
            <p:cNvSpPr/>
            <p:nvPr/>
          </p:nvSpPr>
          <p:spPr>
            <a:xfrm>
              <a:off x="2463944" y="2066614"/>
              <a:ext cx="83617" cy="83617"/>
            </a:xfrm>
            <a:prstGeom prst="ellipse">
              <a:avLst/>
            </a:prstGeom>
            <a:solidFill>
              <a:srgbClr val="A8A9B6"/>
            </a:solidFill>
            <a:ln w="12700" cap="flat">
              <a:solidFill>
                <a:srgbClr val="FFFFFF"/>
              </a:solidFill>
              <a:prstDash val="solid"/>
              <a:miter lim="800000"/>
            </a:ln>
            <a:effectLst/>
          </p:spPr>
          <p:txBody>
            <a:bodyPr wrap="square" lIns="45719" tIns="45719" rIns="45719" bIns="45719" numCol="1" anchor="t">
              <a:noAutofit/>
            </a:bodyPr>
            <a:lstStyle/>
            <a:p>
              <a:endParaRPr/>
            </a:p>
          </p:txBody>
        </p:sp>
        <p:sp>
          <p:nvSpPr>
            <p:cNvPr id="578" name="Compare  with expected, reference"/>
            <p:cNvSpPr txBox="1"/>
            <p:nvPr/>
          </p:nvSpPr>
          <p:spPr>
            <a:xfrm>
              <a:off x="0" y="143794"/>
              <a:ext cx="1561086" cy="4699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7779" tIns="17779" rIns="17779" bIns="17779" numCol="1" anchor="b">
              <a:spAutoFit/>
            </a:bodyPr>
            <a:lstStyle/>
            <a:p>
              <a:pPr algn="ctr" defTabSz="622300">
                <a:lnSpc>
                  <a:spcPct val="90000"/>
                </a:lnSpc>
                <a:spcBef>
                  <a:spcPts val="500"/>
                </a:spcBef>
                <a:defRPr sz="1400"/>
              </a:pPr>
              <a:r>
                <a:t>Compare</a:t>
              </a:r>
              <a:r>
                <a:rPr>
                  <a:latin typeface="+mn-lt"/>
                  <a:ea typeface="+mn-ea"/>
                  <a:cs typeface="+mn-cs"/>
                  <a:sym typeface="Source Sans Pro Regular"/>
                </a:rPr>
                <a:t> </a:t>
              </a:r>
              <a:r>
                <a:t> with expected, reference</a:t>
              </a:r>
            </a:p>
          </p:txBody>
        </p:sp>
        <p:sp>
          <p:nvSpPr>
            <p:cNvPr id="579" name="Use statistical probability"/>
            <p:cNvSpPr txBox="1"/>
            <p:nvPr/>
          </p:nvSpPr>
          <p:spPr>
            <a:xfrm>
              <a:off x="1940809" y="994107"/>
              <a:ext cx="2278341" cy="22492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7779" tIns="17779" rIns="17779" bIns="17779" numCol="1" anchor="ctr">
              <a:spAutoFit/>
            </a:bodyPr>
            <a:lstStyle>
              <a:lvl1pPr defTabSz="622300">
                <a:lnSpc>
                  <a:spcPct val="90000"/>
                </a:lnSpc>
                <a:spcBef>
                  <a:spcPts val="500"/>
                </a:spcBef>
                <a:defRPr sz="1400"/>
              </a:lvl1pPr>
            </a:lstStyle>
            <a:p>
              <a:r>
                <a:t>Use statistical probability</a:t>
              </a:r>
            </a:p>
          </p:txBody>
        </p:sp>
        <p:sp>
          <p:nvSpPr>
            <p:cNvPr id="580" name="Identify subgroups"/>
            <p:cNvSpPr txBox="1"/>
            <p:nvPr/>
          </p:nvSpPr>
          <p:spPr>
            <a:xfrm>
              <a:off x="0" y="1436292"/>
              <a:ext cx="1814235" cy="2641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7779" tIns="17779" rIns="17779" bIns="17779" numCol="1" anchor="ctr">
              <a:spAutoFit/>
            </a:bodyPr>
            <a:lstStyle/>
            <a:p>
              <a:pPr algn="r" defTabSz="622300">
                <a:lnSpc>
                  <a:spcPct val="90000"/>
                </a:lnSpc>
                <a:spcBef>
                  <a:spcPts val="500"/>
                </a:spcBef>
                <a:defRPr sz="1400"/>
              </a:pPr>
              <a:r>
                <a:t>Identify subgroups</a:t>
              </a:r>
              <a:r>
                <a:rPr>
                  <a:latin typeface="+mn-lt"/>
                  <a:ea typeface="+mn-ea"/>
                  <a:cs typeface="+mn-cs"/>
                  <a:sym typeface="Source Sans Pro Regular"/>
                </a:rPr>
                <a:t> </a:t>
              </a:r>
            </a:p>
          </p:txBody>
        </p:sp>
        <p:sp>
          <p:nvSpPr>
            <p:cNvPr id="581" name="Identify potential risk factors"/>
            <p:cNvSpPr txBox="1"/>
            <p:nvPr/>
          </p:nvSpPr>
          <p:spPr>
            <a:xfrm>
              <a:off x="2826829" y="1891131"/>
              <a:ext cx="1392320" cy="43458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7779" tIns="17779" rIns="17779" bIns="17779" numCol="1" anchor="ctr">
              <a:spAutoFit/>
            </a:bodyPr>
            <a:lstStyle>
              <a:lvl1pPr defTabSz="622300">
                <a:lnSpc>
                  <a:spcPct val="90000"/>
                </a:lnSpc>
                <a:spcBef>
                  <a:spcPts val="500"/>
                </a:spcBef>
                <a:defRPr sz="1400"/>
              </a:lvl1pPr>
            </a:lstStyle>
            <a:p>
              <a:r>
                <a:t>Identify potential risk factors</a:t>
              </a:r>
            </a:p>
          </p:txBody>
        </p:sp>
        <p:sp>
          <p:nvSpPr>
            <p:cNvPr id="582" name="Calculate specific mortality and morbidity rates"/>
            <p:cNvSpPr txBox="1"/>
            <p:nvPr/>
          </p:nvSpPr>
          <p:spPr>
            <a:xfrm>
              <a:off x="2109575" y="3221895"/>
              <a:ext cx="2109575" cy="47382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7779" tIns="17779" rIns="17779" bIns="17779" numCol="1" anchor="t">
              <a:spAutoFit/>
            </a:bodyPr>
            <a:lstStyle/>
            <a:p>
              <a:pPr algn="ctr" defTabSz="622300">
                <a:lnSpc>
                  <a:spcPct val="90000"/>
                </a:lnSpc>
                <a:spcBef>
                  <a:spcPts val="500"/>
                </a:spcBef>
                <a:defRPr sz="1400"/>
              </a:pPr>
              <a:r>
                <a:t>Calculate specific mortality and morbidity rates</a:t>
              </a:r>
              <a:r>
                <a:rPr>
                  <a:latin typeface="+mn-lt"/>
                  <a:ea typeface="+mn-ea"/>
                  <a:cs typeface="+mn-cs"/>
                  <a:sym typeface="Source Sans Pro Regular"/>
                </a:rPr>
                <a:t> </a:t>
              </a:r>
            </a:p>
          </p:txBody>
        </p:sp>
      </p:grpSp>
      <p:grpSp>
        <p:nvGrpSpPr>
          <p:cNvPr id="586" name="Oval 6"/>
          <p:cNvGrpSpPr/>
          <p:nvPr/>
        </p:nvGrpSpPr>
        <p:grpSpPr>
          <a:xfrm>
            <a:off x="4884079" y="4002004"/>
            <a:ext cx="2603994" cy="1031241"/>
            <a:chOff x="0" y="0"/>
            <a:chExt cx="2603993" cy="1031239"/>
          </a:xfrm>
        </p:grpSpPr>
        <p:sp>
          <p:nvSpPr>
            <p:cNvPr id="584" name="Oval"/>
            <p:cNvSpPr/>
            <p:nvPr/>
          </p:nvSpPr>
          <p:spPr>
            <a:xfrm>
              <a:off x="0" y="73546"/>
              <a:ext cx="2603994" cy="884148"/>
            </a:xfrm>
            <a:prstGeom prst="ellipse">
              <a:avLst/>
            </a:prstGeom>
            <a:solidFill>
              <a:srgbClr val="C00000"/>
            </a:solidFill>
            <a:ln w="6350" cap="flat">
              <a:solidFill>
                <a:srgbClr val="FFFFFF"/>
              </a:solidFill>
              <a:prstDash val="solid"/>
              <a:miter lim="800000"/>
            </a:ln>
            <a:effectLst/>
          </p:spPr>
          <p:txBody>
            <a:bodyPr wrap="square" lIns="45719" tIns="45719" rIns="45719" bIns="45719" numCol="1" anchor="ctr">
              <a:noAutofit/>
            </a:bodyPr>
            <a:lstStyle/>
            <a:p>
              <a:pPr algn="ctr"/>
              <a:endParaRPr/>
            </a:p>
          </p:txBody>
        </p:sp>
        <p:sp>
          <p:nvSpPr>
            <p:cNvPr id="585" name="Interpret results"/>
            <p:cNvSpPr txBox="1"/>
            <p:nvPr/>
          </p:nvSpPr>
          <p:spPr>
            <a:xfrm>
              <a:off x="430240" y="0"/>
              <a:ext cx="1743513" cy="10312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algn="ctr">
                <a:defRPr sz="2900">
                  <a:solidFill>
                    <a:srgbClr val="FFFFFF"/>
                  </a:solidFill>
                  <a:latin typeface="+mn-lt"/>
                  <a:ea typeface="+mn-ea"/>
                  <a:cs typeface="+mn-cs"/>
                  <a:sym typeface="Source Sans Pro Regular"/>
                </a:defRPr>
              </a:pPr>
              <a:r>
                <a:t>Interpret results</a:t>
              </a:r>
              <a:r>
                <a:rPr>
                  <a:solidFill>
                    <a:srgbClr val="000000"/>
                  </a:solidFill>
                </a:rPr>
                <a:t> </a:t>
              </a:r>
            </a:p>
          </p:txBody>
        </p:sp>
      </p:grpSp>
      <p:sp>
        <p:nvSpPr>
          <p:cNvPr id="587" name="TextBox 51"/>
          <p:cNvSpPr txBox="1"/>
          <p:nvPr/>
        </p:nvSpPr>
        <p:spPr>
          <a:xfrm>
            <a:off x="1897970" y="736172"/>
            <a:ext cx="8345587"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2400">
                <a:latin typeface="+mn-lt"/>
                <a:ea typeface="+mn-ea"/>
                <a:cs typeface="+mn-cs"/>
                <a:sym typeface="Source Sans Pro Regular"/>
              </a:defRPr>
            </a:lvl1pPr>
          </a:lstStyle>
          <a:p>
            <a:r>
              <a:rPr b="1" dirty="0">
                <a:solidFill>
                  <a:srgbClr val="C00000"/>
                </a:solidFill>
              </a:rPr>
              <a:t>Data analysis plan may include basic and advanced data analysis, as presented on the graphic below:</a:t>
            </a:r>
          </a:p>
        </p:txBody>
      </p:sp>
      <p:sp>
        <p:nvSpPr>
          <p:cNvPr id="2" name="Title 1">
            <a:extLst>
              <a:ext uri="{FF2B5EF4-FFF2-40B4-BE49-F238E27FC236}">
                <a16:creationId xmlns:a16="http://schemas.microsoft.com/office/drawing/2014/main" id="{15D32DAD-03A6-E94E-155B-9F9F9068E1D7}"/>
              </a:ext>
            </a:extLst>
          </p:cNvPr>
          <p:cNvSpPr txBox="1">
            <a:spLocks/>
          </p:cNvSpPr>
          <p:nvPr/>
        </p:nvSpPr>
        <p:spPr>
          <a:xfrm>
            <a:off x="129546" y="79899"/>
            <a:ext cx="8162198" cy="5681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Data analysis plan</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 name="Rectangle 3"/>
          <p:cNvSpPr txBox="1"/>
          <p:nvPr/>
        </p:nvSpPr>
        <p:spPr>
          <a:xfrm>
            <a:off x="1444938" y="1251481"/>
            <a:ext cx="9302124" cy="43550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0" algn="just">
              <a:spcBef>
                <a:spcPts val="600"/>
              </a:spcBef>
              <a:defRPr sz="2800">
                <a:solidFill>
                  <a:srgbClr val="C00000"/>
                </a:solidFill>
                <a:latin typeface="Source Sans Pro Bold"/>
                <a:ea typeface="Source Sans Pro Bold"/>
                <a:cs typeface="Source Sans Pro Bold"/>
                <a:sym typeface="Source Sans Pro Bold"/>
              </a:defRPr>
            </a:pPr>
            <a:r>
              <a:rPr b="1" dirty="0"/>
              <a:t>Remember that regular data analysis is essential to timely public health actions by:</a:t>
            </a:r>
            <a:endParaRPr b="1" dirty="0">
              <a:solidFill>
                <a:srgbClr val="10253F"/>
              </a:solidFill>
              <a:latin typeface="Arial"/>
              <a:ea typeface="Arial"/>
              <a:cs typeface="Arial"/>
              <a:sym typeface="Arial"/>
            </a:endParaRPr>
          </a:p>
          <a:p>
            <a:pPr marL="457200" lvl="1" indent="-457200">
              <a:spcBef>
                <a:spcPts val="600"/>
              </a:spcBef>
              <a:buClr>
                <a:srgbClr val="C00000"/>
              </a:buClr>
              <a:buSzPct val="100000"/>
              <a:buFont typeface="Arial"/>
              <a:buChar char="•"/>
              <a:defRPr sz="2800">
                <a:latin typeface="+mn-lt"/>
                <a:ea typeface="+mn-ea"/>
                <a:cs typeface="+mn-cs"/>
                <a:sym typeface="Source Sans Pro Regular"/>
              </a:defRPr>
            </a:pPr>
            <a:r>
              <a:rPr dirty="0"/>
              <a:t>Describing demographic and epidemiologic characteristics of the public health emergency</a:t>
            </a:r>
            <a:endParaRPr dirty="0">
              <a:latin typeface="Arial"/>
              <a:ea typeface="Arial"/>
              <a:cs typeface="Arial"/>
              <a:sym typeface="Arial"/>
            </a:endParaRPr>
          </a:p>
          <a:p>
            <a:pPr marL="457200" lvl="1" indent="-457200">
              <a:spcBef>
                <a:spcPts val="600"/>
              </a:spcBef>
              <a:buClr>
                <a:srgbClr val="C00000"/>
              </a:buClr>
              <a:buSzPct val="100000"/>
              <a:buFont typeface="Arial"/>
              <a:buChar char="•"/>
              <a:defRPr sz="2800">
                <a:latin typeface="+mn-lt"/>
                <a:ea typeface="+mn-ea"/>
                <a:cs typeface="+mn-cs"/>
                <a:sym typeface="Source Sans Pro Regular"/>
              </a:defRPr>
            </a:pPr>
            <a:r>
              <a:rPr dirty="0"/>
              <a:t>Describing relevant clinical signs and symptoms to inform healthcare providers</a:t>
            </a:r>
            <a:endParaRPr dirty="0">
              <a:latin typeface="Arial"/>
              <a:ea typeface="Arial"/>
              <a:cs typeface="Arial"/>
              <a:sym typeface="Arial"/>
            </a:endParaRPr>
          </a:p>
          <a:p>
            <a:pPr marL="457200" lvl="1" indent="-457200">
              <a:spcBef>
                <a:spcPts val="600"/>
              </a:spcBef>
              <a:buClr>
                <a:srgbClr val="C00000"/>
              </a:buClr>
              <a:buSzPct val="100000"/>
              <a:buFont typeface="Arial"/>
              <a:buChar char="•"/>
              <a:defRPr sz="2800">
                <a:latin typeface="+mn-lt"/>
                <a:ea typeface="+mn-ea"/>
                <a:cs typeface="+mn-cs"/>
                <a:sym typeface="Source Sans Pro Regular"/>
              </a:defRPr>
            </a:pPr>
            <a:r>
              <a:rPr dirty="0"/>
              <a:t>Identifying or inferring at risk populations</a:t>
            </a:r>
            <a:endParaRPr dirty="0">
              <a:latin typeface="Arial"/>
              <a:ea typeface="Arial"/>
              <a:cs typeface="Arial"/>
              <a:sym typeface="Arial"/>
            </a:endParaRPr>
          </a:p>
          <a:p>
            <a:pPr marL="457200" lvl="1" indent="-457200">
              <a:spcBef>
                <a:spcPts val="600"/>
              </a:spcBef>
              <a:buClr>
                <a:srgbClr val="C00000"/>
              </a:buClr>
              <a:buSzPct val="100000"/>
              <a:buFont typeface="Arial"/>
              <a:buChar char="•"/>
              <a:defRPr sz="2800">
                <a:latin typeface="+mn-lt"/>
                <a:ea typeface="+mn-ea"/>
                <a:cs typeface="+mn-cs"/>
                <a:sym typeface="Source Sans Pro Regular"/>
              </a:defRPr>
            </a:pPr>
            <a:r>
              <a:rPr dirty="0"/>
              <a:t>Guiding appropriate public health interventions.</a:t>
            </a:r>
            <a:endParaRPr dirty="0">
              <a:latin typeface="Arial"/>
              <a:ea typeface="Arial"/>
              <a:cs typeface="Arial"/>
              <a:sym typeface="Arial"/>
            </a:endParaRPr>
          </a:p>
          <a:p>
            <a:pPr marL="914400" lvl="1" indent="-457200">
              <a:spcBef>
                <a:spcPts val="600"/>
              </a:spcBef>
              <a:buSzPct val="100000"/>
              <a:buFont typeface="Arial"/>
              <a:buChar char="•"/>
              <a:defRPr sz="2800">
                <a:solidFill>
                  <a:srgbClr val="C00000"/>
                </a:solidFill>
                <a:latin typeface="+mn-lt"/>
                <a:ea typeface="+mn-ea"/>
                <a:cs typeface="+mn-cs"/>
                <a:sym typeface="Source Sans Pro Regular"/>
              </a:defRPr>
            </a:pPr>
            <a:endParaRPr dirty="0">
              <a:latin typeface="Arial"/>
              <a:ea typeface="Arial"/>
              <a:cs typeface="Arial"/>
              <a:sym typeface="Arial"/>
            </a:endParaRPr>
          </a:p>
        </p:txBody>
      </p:sp>
      <p:sp>
        <p:nvSpPr>
          <p:cNvPr id="2" name="Title 1">
            <a:extLst>
              <a:ext uri="{FF2B5EF4-FFF2-40B4-BE49-F238E27FC236}">
                <a16:creationId xmlns:a16="http://schemas.microsoft.com/office/drawing/2014/main" id="{B73C6CA4-FFC0-C0F8-2C7B-734CC6D4D1F8}"/>
              </a:ext>
            </a:extLst>
          </p:cNvPr>
          <p:cNvSpPr txBox="1">
            <a:spLocks/>
          </p:cNvSpPr>
          <p:nvPr/>
        </p:nvSpPr>
        <p:spPr>
          <a:xfrm>
            <a:off x="129546" y="79899"/>
            <a:ext cx="8162198" cy="5681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Data analysis: outputs</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 name="Rectangle 3"/>
          <p:cNvSpPr txBox="1"/>
          <p:nvPr/>
        </p:nvSpPr>
        <p:spPr>
          <a:xfrm>
            <a:off x="731520" y="1134110"/>
            <a:ext cx="10728961" cy="12003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0" algn="ctr">
              <a:defRPr sz="2400">
                <a:latin typeface="+mn-lt"/>
                <a:ea typeface="+mn-ea"/>
                <a:cs typeface="+mn-cs"/>
                <a:sym typeface="Source Sans Pro Regular"/>
              </a:defRPr>
            </a:pPr>
            <a:r>
              <a:rPr dirty="0"/>
              <a:t>The basic approach to data analysis during field investigations helps identify at-risk populations, risk factors, and the causes of poor outcomes that guide public health action and is based on:</a:t>
            </a:r>
          </a:p>
        </p:txBody>
      </p:sp>
      <p:grpSp>
        <p:nvGrpSpPr>
          <p:cNvPr id="598" name="Rectangle 6"/>
          <p:cNvGrpSpPr/>
          <p:nvPr/>
        </p:nvGrpSpPr>
        <p:grpSpPr>
          <a:xfrm>
            <a:off x="887767" y="2824891"/>
            <a:ext cx="2743200" cy="2743200"/>
            <a:chOff x="0" y="0"/>
            <a:chExt cx="2743200" cy="2743200"/>
          </a:xfrm>
        </p:grpSpPr>
        <p:sp>
          <p:nvSpPr>
            <p:cNvPr id="596" name="Square"/>
            <p:cNvSpPr/>
            <p:nvPr/>
          </p:nvSpPr>
          <p:spPr>
            <a:xfrm>
              <a:off x="0" y="0"/>
              <a:ext cx="2743200" cy="2743200"/>
            </a:xfrm>
            <a:prstGeom prst="rect">
              <a:avLst/>
            </a:prstGeom>
            <a:solidFill>
              <a:schemeClr val="accent1"/>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597" name="Count:…"/>
            <p:cNvSpPr txBox="1"/>
            <p:nvPr/>
          </p:nvSpPr>
          <p:spPr>
            <a:xfrm>
              <a:off x="52069" y="214630"/>
              <a:ext cx="2639062" cy="23139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algn="ctr">
                <a:defRPr sz="2000">
                  <a:solidFill>
                    <a:srgbClr val="FFFFFF"/>
                  </a:solidFill>
                  <a:latin typeface="+mn-lt"/>
                  <a:ea typeface="+mn-ea"/>
                  <a:cs typeface="+mn-cs"/>
                  <a:sym typeface="Source Sans Pro Regular"/>
                </a:defRPr>
              </a:pPr>
              <a:r>
                <a:rPr dirty="0"/>
                <a:t>Count: </a:t>
              </a:r>
            </a:p>
            <a:p>
              <a:pPr algn="ctr">
                <a:defRPr sz="2000">
                  <a:solidFill>
                    <a:srgbClr val="FFFFFF"/>
                  </a:solidFill>
                  <a:latin typeface="+mn-lt"/>
                  <a:ea typeface="+mn-ea"/>
                  <a:cs typeface="+mn-cs"/>
                  <a:sym typeface="Source Sans Pro Regular"/>
                </a:defRPr>
              </a:pPr>
              <a:r>
                <a:rPr dirty="0"/>
                <a:t>to determine the magnitude of the emergency, using a systematic approach and standardized case definitions.</a:t>
              </a:r>
            </a:p>
          </p:txBody>
        </p:sp>
      </p:grpSp>
      <p:grpSp>
        <p:nvGrpSpPr>
          <p:cNvPr id="601" name="Rectangle 7"/>
          <p:cNvGrpSpPr/>
          <p:nvPr/>
        </p:nvGrpSpPr>
        <p:grpSpPr>
          <a:xfrm>
            <a:off x="4697767" y="2800351"/>
            <a:ext cx="2743200" cy="2743201"/>
            <a:chOff x="0" y="0"/>
            <a:chExt cx="2743200" cy="2743200"/>
          </a:xfrm>
        </p:grpSpPr>
        <p:sp>
          <p:nvSpPr>
            <p:cNvPr id="599" name="Square"/>
            <p:cNvSpPr/>
            <p:nvPr/>
          </p:nvSpPr>
          <p:spPr>
            <a:xfrm>
              <a:off x="0" y="0"/>
              <a:ext cx="2743200" cy="2743200"/>
            </a:xfrm>
            <a:prstGeom prst="rect">
              <a:avLst/>
            </a:prstGeom>
            <a:solidFill>
              <a:srgbClr val="D46112"/>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600" name="Divide:…"/>
            <p:cNvSpPr txBox="1"/>
            <p:nvPr/>
          </p:nvSpPr>
          <p:spPr>
            <a:xfrm>
              <a:off x="52069" y="538480"/>
              <a:ext cx="2639062" cy="16662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algn="ctr">
                <a:defRPr sz="2400">
                  <a:solidFill>
                    <a:srgbClr val="FFFFFF"/>
                  </a:solidFill>
                  <a:latin typeface="+mn-lt"/>
                  <a:ea typeface="+mn-ea"/>
                  <a:cs typeface="+mn-cs"/>
                  <a:sym typeface="Source Sans Pro Regular"/>
                </a:defRPr>
              </a:pPr>
              <a:r>
                <a:t>Divide: </a:t>
              </a:r>
            </a:p>
            <a:p>
              <a:pPr algn="ctr">
                <a:defRPr sz="2400">
                  <a:solidFill>
                    <a:srgbClr val="FFFFFF"/>
                  </a:solidFill>
                  <a:latin typeface="+mn-lt"/>
                  <a:ea typeface="+mn-ea"/>
                  <a:cs typeface="+mn-cs"/>
                  <a:sym typeface="Source Sans Pro Regular"/>
                </a:defRPr>
              </a:pPr>
              <a:r>
                <a:t>to calculate proportions or rates.</a:t>
              </a:r>
            </a:p>
          </p:txBody>
        </p:sp>
      </p:grpSp>
      <p:grpSp>
        <p:nvGrpSpPr>
          <p:cNvPr id="604" name="Rectangle 8"/>
          <p:cNvGrpSpPr/>
          <p:nvPr/>
        </p:nvGrpSpPr>
        <p:grpSpPr>
          <a:xfrm>
            <a:off x="8507767" y="2822308"/>
            <a:ext cx="2743200" cy="2743201"/>
            <a:chOff x="0" y="0"/>
            <a:chExt cx="2743200" cy="2743200"/>
          </a:xfrm>
        </p:grpSpPr>
        <p:sp>
          <p:nvSpPr>
            <p:cNvPr id="602" name="Square"/>
            <p:cNvSpPr/>
            <p:nvPr/>
          </p:nvSpPr>
          <p:spPr>
            <a:xfrm>
              <a:off x="0" y="0"/>
              <a:ext cx="2743200" cy="2743200"/>
            </a:xfrm>
            <a:prstGeom prst="rect">
              <a:avLst/>
            </a:prstGeom>
            <a:solidFill>
              <a:srgbClr val="7ABC32"/>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603" name="Compare:…"/>
            <p:cNvSpPr txBox="1"/>
            <p:nvPr/>
          </p:nvSpPr>
          <p:spPr>
            <a:xfrm>
              <a:off x="52069" y="538480"/>
              <a:ext cx="2639062" cy="16662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algn="ctr">
                <a:defRPr sz="2400">
                  <a:solidFill>
                    <a:srgbClr val="FFFFFF"/>
                  </a:solidFill>
                  <a:latin typeface="+mn-lt"/>
                  <a:ea typeface="+mn-ea"/>
                  <a:cs typeface="+mn-cs"/>
                  <a:sym typeface="Source Sans Pro Regular"/>
                </a:defRPr>
              </a:pPr>
              <a:r>
                <a:t>Compare: </a:t>
              </a:r>
            </a:p>
            <a:p>
              <a:pPr algn="ctr">
                <a:defRPr sz="2400">
                  <a:solidFill>
                    <a:srgbClr val="FFFFFF"/>
                  </a:solidFill>
                  <a:latin typeface="+mn-lt"/>
                  <a:ea typeface="+mn-ea"/>
                  <a:cs typeface="+mn-cs"/>
                  <a:sym typeface="Source Sans Pro Regular"/>
                </a:defRPr>
              </a:pPr>
              <a:r>
                <a:t>to identify people or groups who are at risk.</a:t>
              </a:r>
            </a:p>
          </p:txBody>
        </p:sp>
      </p:grpSp>
      <p:sp>
        <p:nvSpPr>
          <p:cNvPr id="2" name="Title 1">
            <a:extLst>
              <a:ext uri="{FF2B5EF4-FFF2-40B4-BE49-F238E27FC236}">
                <a16:creationId xmlns:a16="http://schemas.microsoft.com/office/drawing/2014/main" id="{ABB33F5D-FB5C-C96F-0082-036A3A05F8CD}"/>
              </a:ext>
            </a:extLst>
          </p:cNvPr>
          <p:cNvSpPr txBox="1">
            <a:spLocks/>
          </p:cNvSpPr>
          <p:nvPr/>
        </p:nvSpPr>
        <p:spPr>
          <a:xfrm>
            <a:off x="129546" y="79899"/>
            <a:ext cx="8162198" cy="5681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Data analysis: methods</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1" name="Content Placeholder 7"/>
          <p:cNvGrpSpPr/>
          <p:nvPr/>
        </p:nvGrpSpPr>
        <p:grpSpPr>
          <a:xfrm>
            <a:off x="2430875" y="2757499"/>
            <a:ext cx="8677944" cy="1343001"/>
            <a:chOff x="0" y="0"/>
            <a:chExt cx="8677943" cy="1343000"/>
          </a:xfrm>
        </p:grpSpPr>
        <p:sp>
          <p:nvSpPr>
            <p:cNvPr id="609" name="Rectangle"/>
            <p:cNvSpPr/>
            <p:nvPr/>
          </p:nvSpPr>
          <p:spPr>
            <a:xfrm>
              <a:off x="0" y="-1"/>
              <a:ext cx="8677944" cy="1343002"/>
            </a:xfrm>
            <a:prstGeom prst="rect">
              <a:avLst/>
            </a:prstGeom>
            <a:noFill/>
            <a:ln w="9525" cap="flat">
              <a:solidFill>
                <a:srgbClr val="000000"/>
              </a:solidFill>
              <a:prstDash val="solid"/>
              <a:round/>
            </a:ln>
            <a:effectLst/>
          </p:spPr>
          <p:txBody>
            <a:bodyPr wrap="square" lIns="45719" tIns="45719" rIns="45719" bIns="45719" numCol="1" anchor="t">
              <a:noAutofit/>
            </a:bodyPr>
            <a:lstStyle/>
            <a:p>
              <a:pPr marL="228600" indent="-228600">
                <a:lnSpc>
                  <a:spcPct val="90000"/>
                </a:lnSpc>
                <a:spcBef>
                  <a:spcPts val="1000"/>
                </a:spcBef>
                <a:defRPr sz="2800"/>
              </a:pPr>
              <a:endParaRPr/>
            </a:p>
          </p:txBody>
        </p:sp>
        <p:sp>
          <p:nvSpPr>
            <p:cNvPr id="610" name="Determine where cases are occurring."/>
            <p:cNvSpPr txBox="1"/>
            <p:nvPr/>
          </p:nvSpPr>
          <p:spPr>
            <a:xfrm>
              <a:off x="50482" y="4762"/>
              <a:ext cx="8576980" cy="133347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rmAutofit/>
            </a:bodyPr>
            <a:lstStyle/>
            <a:p>
              <a:pPr>
                <a:lnSpc>
                  <a:spcPct val="90000"/>
                </a:lnSpc>
                <a:defRPr sz="2400">
                  <a:solidFill>
                    <a:srgbClr val="002060"/>
                  </a:solidFill>
                  <a:latin typeface="+mn-lt"/>
                  <a:ea typeface="+mn-ea"/>
                  <a:cs typeface="+mn-cs"/>
                  <a:sym typeface="Source Sans Pro Regular"/>
                </a:defRPr>
              </a:pPr>
              <a:endParaRPr/>
            </a:p>
            <a:p>
              <a:pPr marL="228600" indent="-228600">
                <a:lnSpc>
                  <a:spcPct val="90000"/>
                </a:lnSpc>
                <a:spcBef>
                  <a:spcPts val="1000"/>
                </a:spcBef>
                <a:defRPr sz="2400">
                  <a:solidFill>
                    <a:srgbClr val="002060"/>
                  </a:solidFill>
                  <a:latin typeface="+mn-lt"/>
                  <a:ea typeface="+mn-ea"/>
                  <a:cs typeface="+mn-cs"/>
                  <a:sym typeface="Source Sans Pro Regular"/>
                </a:defRPr>
              </a:pPr>
              <a:r>
                <a:t>Determine where cases are occurring. </a:t>
              </a:r>
            </a:p>
          </p:txBody>
        </p:sp>
      </p:grpSp>
      <p:grpSp>
        <p:nvGrpSpPr>
          <p:cNvPr id="614" name="Content Placeholder 7"/>
          <p:cNvGrpSpPr/>
          <p:nvPr/>
        </p:nvGrpSpPr>
        <p:grpSpPr>
          <a:xfrm>
            <a:off x="2430875" y="4425379"/>
            <a:ext cx="8677944" cy="1343001"/>
            <a:chOff x="0" y="0"/>
            <a:chExt cx="8677943" cy="1343000"/>
          </a:xfrm>
        </p:grpSpPr>
        <p:sp>
          <p:nvSpPr>
            <p:cNvPr id="612" name="Rectangle"/>
            <p:cNvSpPr/>
            <p:nvPr/>
          </p:nvSpPr>
          <p:spPr>
            <a:xfrm>
              <a:off x="0" y="-1"/>
              <a:ext cx="8677944" cy="1343002"/>
            </a:xfrm>
            <a:prstGeom prst="rect">
              <a:avLst/>
            </a:prstGeom>
            <a:noFill/>
            <a:ln w="9525" cap="flat">
              <a:solidFill>
                <a:srgbClr val="000000"/>
              </a:solidFill>
              <a:prstDash val="solid"/>
              <a:round/>
            </a:ln>
            <a:effectLst/>
          </p:spPr>
          <p:txBody>
            <a:bodyPr wrap="square" lIns="45719" tIns="45719" rIns="45719" bIns="45719" numCol="1" anchor="t">
              <a:noAutofit/>
            </a:bodyPr>
            <a:lstStyle/>
            <a:p>
              <a:pPr>
                <a:lnSpc>
                  <a:spcPct val="90000"/>
                </a:lnSpc>
                <a:defRPr sz="2800"/>
              </a:pPr>
              <a:endParaRPr/>
            </a:p>
          </p:txBody>
        </p:sp>
        <p:sp>
          <p:nvSpPr>
            <p:cNvPr id="613" name="Describe who is at greatest risk for the disease and potential risk factors."/>
            <p:cNvSpPr txBox="1"/>
            <p:nvPr/>
          </p:nvSpPr>
          <p:spPr>
            <a:xfrm>
              <a:off x="50482" y="4762"/>
              <a:ext cx="8576980" cy="1193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lnSpc>
                  <a:spcPct val="90000"/>
                </a:lnSpc>
                <a:defRPr sz="2400">
                  <a:solidFill>
                    <a:srgbClr val="002060"/>
                  </a:solidFill>
                  <a:latin typeface="+mn-lt"/>
                  <a:ea typeface="+mn-ea"/>
                  <a:cs typeface="+mn-cs"/>
                  <a:sym typeface="Source Sans Pro Regular"/>
                </a:defRPr>
              </a:pPr>
              <a:endParaRPr/>
            </a:p>
            <a:p>
              <a:pPr>
                <a:lnSpc>
                  <a:spcPct val="90000"/>
                </a:lnSpc>
                <a:defRPr sz="2400">
                  <a:solidFill>
                    <a:srgbClr val="002060"/>
                  </a:solidFill>
                  <a:latin typeface="+mn-lt"/>
                  <a:ea typeface="+mn-ea"/>
                  <a:cs typeface="+mn-cs"/>
                  <a:sym typeface="Source Sans Pro Regular"/>
                </a:defRPr>
              </a:pPr>
              <a:r>
                <a:t>Describe who is at greatest risk for the disease and potential risk factors.</a:t>
              </a:r>
            </a:p>
          </p:txBody>
        </p:sp>
      </p:grpSp>
      <p:sp>
        <p:nvSpPr>
          <p:cNvPr id="615" name="Content Placeholder 7"/>
          <p:cNvSpPr/>
          <p:nvPr/>
        </p:nvSpPr>
        <p:spPr>
          <a:xfrm>
            <a:off x="2452576" y="1151461"/>
            <a:ext cx="8677945" cy="1343001"/>
          </a:xfrm>
          <a:prstGeom prst="rect">
            <a:avLst/>
          </a:prstGeom>
          <a:ln>
            <a:solidFill>
              <a:srgbClr val="000000"/>
            </a:solidFill>
          </a:ln>
        </p:spPr>
        <p:txBody>
          <a:bodyPr lIns="45719" rIns="45719"/>
          <a:lstStyle/>
          <a:p>
            <a:pPr>
              <a:lnSpc>
                <a:spcPct val="90000"/>
              </a:lnSpc>
              <a:defRPr sz="2400">
                <a:solidFill>
                  <a:srgbClr val="002060"/>
                </a:solidFill>
                <a:latin typeface="+mn-lt"/>
                <a:ea typeface="+mn-ea"/>
                <a:cs typeface="+mn-cs"/>
                <a:sym typeface="Source Sans Pro Regular"/>
              </a:defRPr>
            </a:pPr>
            <a:endParaRPr/>
          </a:p>
        </p:txBody>
      </p:sp>
      <p:grpSp>
        <p:nvGrpSpPr>
          <p:cNvPr id="618" name="Rectangle 2"/>
          <p:cNvGrpSpPr/>
          <p:nvPr/>
        </p:nvGrpSpPr>
        <p:grpSpPr>
          <a:xfrm>
            <a:off x="563914" y="1122861"/>
            <a:ext cx="1371601" cy="1371601"/>
            <a:chOff x="0" y="0"/>
            <a:chExt cx="1371600" cy="1371600"/>
          </a:xfrm>
        </p:grpSpPr>
        <p:sp>
          <p:nvSpPr>
            <p:cNvPr id="616" name="Square"/>
            <p:cNvSpPr/>
            <p:nvPr/>
          </p:nvSpPr>
          <p:spPr>
            <a:xfrm>
              <a:off x="0" y="0"/>
              <a:ext cx="1371600" cy="1371600"/>
            </a:xfrm>
            <a:prstGeom prst="rect">
              <a:avLst/>
            </a:prstGeom>
            <a:solidFill>
              <a:schemeClr val="accent1"/>
            </a:solidFill>
            <a:ln w="12700" cap="flat">
              <a:solidFill>
                <a:srgbClr val="011749"/>
              </a:solidFill>
              <a:prstDash val="solid"/>
              <a:miter lim="800000"/>
            </a:ln>
            <a:effectLst/>
          </p:spPr>
          <p:txBody>
            <a:bodyPr wrap="square" lIns="45719" tIns="45719" rIns="45719" bIns="45719" numCol="1" anchor="ctr">
              <a:noAutofit/>
            </a:bodyPr>
            <a:lstStyle/>
            <a:p>
              <a:pPr algn="ctr">
                <a:defRPr sz="2400">
                  <a:solidFill>
                    <a:srgbClr val="FFFFFF"/>
                  </a:solidFill>
                  <a:latin typeface="+mn-lt"/>
                  <a:ea typeface="+mn-ea"/>
                  <a:cs typeface="+mn-cs"/>
                  <a:sym typeface="Source Sans Pro Regular"/>
                </a:defRPr>
              </a:pPr>
              <a:endParaRPr/>
            </a:p>
          </p:txBody>
        </p:sp>
        <p:sp>
          <p:nvSpPr>
            <p:cNvPr id="617" name="Time"/>
            <p:cNvSpPr txBox="1"/>
            <p:nvPr/>
          </p:nvSpPr>
          <p:spPr>
            <a:xfrm>
              <a:off x="52069" y="443229"/>
              <a:ext cx="1267462" cy="4851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2400">
                  <a:solidFill>
                    <a:srgbClr val="FFFFFF"/>
                  </a:solidFill>
                  <a:latin typeface="+mn-lt"/>
                  <a:ea typeface="+mn-ea"/>
                  <a:cs typeface="+mn-cs"/>
                  <a:sym typeface="Source Sans Pro Regular"/>
                </a:defRPr>
              </a:lvl1pPr>
            </a:lstStyle>
            <a:p>
              <a:r>
                <a:t>Time</a:t>
              </a:r>
            </a:p>
          </p:txBody>
        </p:sp>
      </p:grpSp>
      <p:grpSp>
        <p:nvGrpSpPr>
          <p:cNvPr id="621" name="Rectangle 7"/>
          <p:cNvGrpSpPr/>
          <p:nvPr/>
        </p:nvGrpSpPr>
        <p:grpSpPr>
          <a:xfrm>
            <a:off x="570958" y="2757499"/>
            <a:ext cx="1371601" cy="1371601"/>
            <a:chOff x="0" y="0"/>
            <a:chExt cx="1371600" cy="1371600"/>
          </a:xfrm>
        </p:grpSpPr>
        <p:sp>
          <p:nvSpPr>
            <p:cNvPr id="619" name="Square"/>
            <p:cNvSpPr/>
            <p:nvPr/>
          </p:nvSpPr>
          <p:spPr>
            <a:xfrm>
              <a:off x="0" y="0"/>
              <a:ext cx="1371600" cy="1371600"/>
            </a:xfrm>
            <a:prstGeom prst="rect">
              <a:avLst/>
            </a:prstGeom>
            <a:solidFill>
              <a:schemeClr val="accent1"/>
            </a:solidFill>
            <a:ln w="12700" cap="flat">
              <a:solidFill>
                <a:srgbClr val="011749"/>
              </a:solidFill>
              <a:prstDash val="solid"/>
              <a:miter lim="800000"/>
            </a:ln>
            <a:effectLst/>
          </p:spPr>
          <p:txBody>
            <a:bodyPr wrap="square" lIns="45719" tIns="45719" rIns="45719" bIns="45719" numCol="1" anchor="ctr">
              <a:noAutofit/>
            </a:bodyPr>
            <a:lstStyle/>
            <a:p>
              <a:pPr algn="ctr">
                <a:defRPr sz="2400">
                  <a:solidFill>
                    <a:srgbClr val="FFFFFF"/>
                  </a:solidFill>
                  <a:latin typeface="+mn-lt"/>
                  <a:ea typeface="+mn-ea"/>
                  <a:cs typeface="+mn-cs"/>
                  <a:sym typeface="Source Sans Pro Regular"/>
                </a:defRPr>
              </a:pPr>
              <a:endParaRPr/>
            </a:p>
          </p:txBody>
        </p:sp>
        <p:sp>
          <p:nvSpPr>
            <p:cNvPr id="620" name="Place"/>
            <p:cNvSpPr txBox="1"/>
            <p:nvPr/>
          </p:nvSpPr>
          <p:spPr>
            <a:xfrm>
              <a:off x="52069" y="443229"/>
              <a:ext cx="1267462" cy="4851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2400">
                  <a:solidFill>
                    <a:srgbClr val="FFFFFF"/>
                  </a:solidFill>
                  <a:latin typeface="+mn-lt"/>
                  <a:ea typeface="+mn-ea"/>
                  <a:cs typeface="+mn-cs"/>
                  <a:sym typeface="Source Sans Pro Regular"/>
                </a:defRPr>
              </a:lvl1pPr>
            </a:lstStyle>
            <a:p>
              <a:r>
                <a:t>Place</a:t>
              </a:r>
            </a:p>
          </p:txBody>
        </p:sp>
      </p:grpSp>
      <p:grpSp>
        <p:nvGrpSpPr>
          <p:cNvPr id="624" name="Rectangle 8"/>
          <p:cNvGrpSpPr/>
          <p:nvPr/>
        </p:nvGrpSpPr>
        <p:grpSpPr>
          <a:xfrm>
            <a:off x="563914" y="4425379"/>
            <a:ext cx="1371601" cy="1371601"/>
            <a:chOff x="0" y="0"/>
            <a:chExt cx="1371600" cy="1371600"/>
          </a:xfrm>
        </p:grpSpPr>
        <p:sp>
          <p:nvSpPr>
            <p:cNvPr id="622" name="Square"/>
            <p:cNvSpPr/>
            <p:nvPr/>
          </p:nvSpPr>
          <p:spPr>
            <a:xfrm>
              <a:off x="0" y="0"/>
              <a:ext cx="1371600" cy="1371600"/>
            </a:xfrm>
            <a:prstGeom prst="rect">
              <a:avLst/>
            </a:prstGeom>
            <a:solidFill>
              <a:schemeClr val="accent1"/>
            </a:solidFill>
            <a:ln w="12700" cap="flat">
              <a:solidFill>
                <a:srgbClr val="011749"/>
              </a:solidFill>
              <a:prstDash val="solid"/>
              <a:miter lim="800000"/>
            </a:ln>
            <a:effectLst/>
          </p:spPr>
          <p:txBody>
            <a:bodyPr wrap="square" lIns="45719" tIns="45719" rIns="45719" bIns="45719" numCol="1" anchor="ctr">
              <a:noAutofit/>
            </a:bodyPr>
            <a:lstStyle/>
            <a:p>
              <a:pPr algn="ctr">
                <a:defRPr sz="2400">
                  <a:solidFill>
                    <a:srgbClr val="FFFFFF"/>
                  </a:solidFill>
                  <a:latin typeface="+mn-lt"/>
                  <a:ea typeface="+mn-ea"/>
                  <a:cs typeface="+mn-cs"/>
                  <a:sym typeface="Source Sans Pro Regular"/>
                </a:defRPr>
              </a:pPr>
              <a:endParaRPr/>
            </a:p>
          </p:txBody>
        </p:sp>
        <p:sp>
          <p:nvSpPr>
            <p:cNvPr id="623" name="Person"/>
            <p:cNvSpPr txBox="1"/>
            <p:nvPr/>
          </p:nvSpPr>
          <p:spPr>
            <a:xfrm>
              <a:off x="52069" y="443229"/>
              <a:ext cx="1267462" cy="4851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2400">
                  <a:solidFill>
                    <a:srgbClr val="FFFFFF"/>
                  </a:solidFill>
                  <a:latin typeface="+mn-lt"/>
                  <a:ea typeface="+mn-ea"/>
                  <a:cs typeface="+mn-cs"/>
                  <a:sym typeface="Source Sans Pro Regular"/>
                </a:defRPr>
              </a:lvl1pPr>
            </a:lstStyle>
            <a:p>
              <a:r>
                <a:t>Person</a:t>
              </a:r>
            </a:p>
          </p:txBody>
        </p:sp>
      </p:grpSp>
      <p:sp>
        <p:nvSpPr>
          <p:cNvPr id="625" name="Rectangle 9"/>
          <p:cNvSpPr txBox="1"/>
          <p:nvPr/>
        </p:nvSpPr>
        <p:spPr>
          <a:xfrm>
            <a:off x="2502307" y="1409201"/>
            <a:ext cx="8560791" cy="8788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a:solidFill>
                  <a:srgbClr val="002060"/>
                </a:solidFill>
                <a:latin typeface="+mn-lt"/>
                <a:ea typeface="+mn-ea"/>
                <a:cs typeface="+mn-cs"/>
                <a:sym typeface="Source Sans Pro Regular"/>
              </a:defRPr>
            </a:lvl1pPr>
          </a:lstStyle>
          <a:p>
            <a:r>
              <a:t>Determine time-based changes in disease and the period of time from exposure to onset of symptoms.</a:t>
            </a:r>
          </a:p>
        </p:txBody>
      </p:sp>
      <p:sp>
        <p:nvSpPr>
          <p:cNvPr id="2" name="Title 1">
            <a:extLst>
              <a:ext uri="{FF2B5EF4-FFF2-40B4-BE49-F238E27FC236}">
                <a16:creationId xmlns:a16="http://schemas.microsoft.com/office/drawing/2014/main" id="{F8277F22-C90A-8757-4971-76B3017C478F}"/>
              </a:ext>
            </a:extLst>
          </p:cNvPr>
          <p:cNvSpPr txBox="1">
            <a:spLocks/>
          </p:cNvSpPr>
          <p:nvPr/>
        </p:nvSpPr>
        <p:spPr>
          <a:xfrm>
            <a:off x="129546" y="79899"/>
            <a:ext cx="8162198" cy="5681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Data analysis: key variables</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0" name="Rectangle 3"/>
          <p:cNvSpPr txBox="1"/>
          <p:nvPr/>
        </p:nvSpPr>
        <p:spPr>
          <a:xfrm>
            <a:off x="1095478" y="648070"/>
            <a:ext cx="10001045"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lvl="1">
              <a:defRPr sz="2400" u="sng">
                <a:solidFill>
                  <a:schemeClr val="accent2"/>
                </a:solidFill>
                <a:latin typeface="Source Sans Pro Bold"/>
                <a:ea typeface="Source Sans Pro Bold"/>
                <a:cs typeface="Source Sans Pro Bold"/>
                <a:sym typeface="Source Sans Pro Bold"/>
              </a:defRPr>
            </a:pPr>
            <a:r>
              <a:rPr b="1" dirty="0"/>
              <a:t>Time</a:t>
            </a:r>
            <a:r>
              <a:rPr lang="hu-HU" sz="2800" b="1" dirty="0">
                <a:latin typeface="Arial"/>
                <a:cs typeface="Arial"/>
                <a:sym typeface="Arial"/>
              </a:rPr>
              <a:t>: </a:t>
            </a:r>
            <a:r>
              <a:rPr b="1" dirty="0">
                <a:solidFill>
                  <a:srgbClr val="C00000"/>
                </a:solidFill>
              </a:rPr>
              <a:t>Example of epidemic curve for cases, severe outcomes, o</a:t>
            </a:r>
            <a:r>
              <a:rPr lang="hu-HU" b="1" dirty="0">
                <a:solidFill>
                  <a:srgbClr val="C00000"/>
                </a:solidFill>
              </a:rPr>
              <a:t>r </a:t>
            </a:r>
            <a:r>
              <a:rPr b="1" dirty="0">
                <a:solidFill>
                  <a:srgbClr val="C00000"/>
                </a:solidFill>
              </a:rPr>
              <a:t>deaths.</a:t>
            </a:r>
          </a:p>
        </p:txBody>
      </p:sp>
      <p:sp>
        <p:nvSpPr>
          <p:cNvPr id="631" name="TextBox 2"/>
          <p:cNvSpPr txBox="1"/>
          <p:nvPr/>
        </p:nvSpPr>
        <p:spPr>
          <a:xfrm>
            <a:off x="4122887" y="5596848"/>
            <a:ext cx="5200641"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100">
                <a:latin typeface="+mn-lt"/>
                <a:ea typeface="+mn-ea"/>
                <a:cs typeface="+mn-cs"/>
                <a:sym typeface="Source Sans Pro Regular"/>
              </a:defRPr>
            </a:lvl1pPr>
          </a:lstStyle>
          <a:p>
            <a:r>
              <a:rPr dirty="0"/>
              <a:t>Source: https://jamanetwork.com/journals/jama/fullarticle/2762130</a:t>
            </a:r>
          </a:p>
        </p:txBody>
      </p:sp>
      <p:pic>
        <p:nvPicPr>
          <p:cNvPr id="632" name="Grafik 4" descr="Grafik 4"/>
          <p:cNvPicPr>
            <a:picLocks noChangeAspect="1"/>
          </p:cNvPicPr>
          <p:nvPr/>
        </p:nvPicPr>
        <p:blipFill>
          <a:blip r:embed="rId2"/>
          <a:stretch>
            <a:fillRect/>
          </a:stretch>
        </p:blipFill>
        <p:spPr>
          <a:xfrm>
            <a:off x="2411065" y="1448048"/>
            <a:ext cx="7369869" cy="4148801"/>
          </a:xfrm>
          <a:prstGeom prst="rect">
            <a:avLst/>
          </a:prstGeom>
          <a:ln w="12700">
            <a:miter lim="400000"/>
          </a:ln>
        </p:spPr>
      </p:pic>
      <p:sp>
        <p:nvSpPr>
          <p:cNvPr id="2" name="Title 1">
            <a:extLst>
              <a:ext uri="{FF2B5EF4-FFF2-40B4-BE49-F238E27FC236}">
                <a16:creationId xmlns:a16="http://schemas.microsoft.com/office/drawing/2014/main" id="{D79697B2-4D1F-D881-69EF-2CF8B8953403}"/>
              </a:ext>
            </a:extLst>
          </p:cNvPr>
          <p:cNvSpPr txBox="1">
            <a:spLocks/>
          </p:cNvSpPr>
          <p:nvPr/>
        </p:nvSpPr>
        <p:spPr>
          <a:xfrm>
            <a:off x="129546" y="79899"/>
            <a:ext cx="8162198" cy="5681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Data analysis: key variables</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37" name="Table 4"/>
          <p:cNvGraphicFramePr/>
          <p:nvPr/>
        </p:nvGraphicFramePr>
        <p:xfrm>
          <a:off x="2094819" y="1087258"/>
          <a:ext cx="8168640" cy="4663440"/>
        </p:xfrm>
        <a:graphic>
          <a:graphicData uri="http://schemas.openxmlformats.org/drawingml/2006/table">
            <a:tbl>
              <a:tblPr firstRow="1" bandRow="1">
                <a:tableStyleId>{4C3C2611-4C71-4FC5-86AE-919BDF0F9419}</a:tableStyleId>
              </a:tblPr>
              <a:tblGrid>
                <a:gridCol w="4084320">
                  <a:extLst>
                    <a:ext uri="{9D8B030D-6E8A-4147-A177-3AD203B41FA5}">
                      <a16:colId xmlns:a16="http://schemas.microsoft.com/office/drawing/2014/main" val="20000"/>
                    </a:ext>
                  </a:extLst>
                </a:gridCol>
                <a:gridCol w="4084320">
                  <a:extLst>
                    <a:ext uri="{9D8B030D-6E8A-4147-A177-3AD203B41FA5}">
                      <a16:colId xmlns:a16="http://schemas.microsoft.com/office/drawing/2014/main" val="20001"/>
                    </a:ext>
                  </a:extLst>
                </a:gridCol>
              </a:tblGrid>
              <a:tr h="421531">
                <a:tc gridSpan="2">
                  <a:txBody>
                    <a:bodyPr/>
                    <a:lstStyle/>
                    <a:p>
                      <a:pPr marL="457200" indent="-457200" defTabSz="289321">
                        <a:buClr>
                          <a:srgbClr val="FFFFFF"/>
                        </a:buClr>
                        <a:buSzPct val="100000"/>
                        <a:buFont typeface="Helvetica"/>
                        <a:buChar char="•"/>
                        <a:defRPr sz="2100" b="0">
                          <a:solidFill>
                            <a:srgbClr val="10253F"/>
                          </a:solidFill>
                          <a:latin typeface="+mn-lt"/>
                          <a:ea typeface="+mn-ea"/>
                          <a:cs typeface="+mn-cs"/>
                        </a:defRPr>
                      </a:pPr>
                      <a:r>
                        <a:rPr dirty="0"/>
                        <a:t>Identify </a:t>
                      </a:r>
                      <a:r>
                        <a:rPr dirty="0">
                          <a:solidFill>
                            <a:srgbClr val="C00000"/>
                          </a:solidFill>
                        </a:rPr>
                        <a:t>where</a:t>
                      </a:r>
                      <a:r>
                        <a:rPr dirty="0"/>
                        <a:t> cases is occurring</a:t>
                      </a:r>
                    </a:p>
                    <a:p>
                      <a:pPr marL="457200" indent="-457200" defTabSz="289321">
                        <a:buClr>
                          <a:srgbClr val="FFFFFF"/>
                        </a:buClr>
                        <a:buSzPct val="100000"/>
                        <a:buFont typeface="Helvetica"/>
                        <a:buChar char="•"/>
                        <a:defRPr sz="2100" b="0">
                          <a:solidFill>
                            <a:srgbClr val="10253F"/>
                          </a:solidFill>
                          <a:latin typeface="+mn-lt"/>
                          <a:ea typeface="+mn-ea"/>
                          <a:cs typeface="+mn-cs"/>
                        </a:defRPr>
                      </a:pPr>
                      <a:r>
                        <a:rPr dirty="0"/>
                        <a:t>Present in </a:t>
                      </a:r>
                      <a:r>
                        <a:rPr dirty="0">
                          <a:solidFill>
                            <a:srgbClr val="C00000"/>
                          </a:solidFill>
                        </a:rPr>
                        <a:t>maps</a:t>
                      </a:r>
                    </a:p>
                  </a:txBody>
                  <a:tcPr marL="45720" marR="45720" horzOverflow="overflow">
                    <a:solidFill>
                      <a:srgbClr val="ADB9CA"/>
                    </a:solidFill>
                  </a:tcPr>
                </a:tc>
                <a:tc hMerge="1">
                  <a:txBody>
                    <a:bodyPr/>
                    <a:lstStyle/>
                    <a:p>
                      <a:endParaRPr lang="hu-HU"/>
                    </a:p>
                  </a:txBody>
                  <a:tcPr/>
                </a:tc>
                <a:extLst>
                  <a:ext uri="{0D108BD9-81ED-4DB2-BD59-A6C34878D82A}">
                    <a16:rowId xmlns:a16="http://schemas.microsoft.com/office/drawing/2014/main" val="10000"/>
                  </a:ext>
                </a:extLst>
              </a:tr>
              <a:tr h="370840">
                <a:tc>
                  <a:txBody>
                    <a:bodyPr/>
                    <a:lstStyle/>
                    <a:p>
                      <a:pPr defTabSz="289321">
                        <a:defRPr sz="2100">
                          <a:latin typeface="+mn-lt"/>
                          <a:ea typeface="+mn-ea"/>
                          <a:cs typeface="+mn-cs"/>
                        </a:defRPr>
                      </a:pPr>
                      <a:r>
                        <a:rPr dirty="0"/>
                        <a:t>Spot map :</a:t>
                      </a:r>
                    </a:p>
                    <a:p>
                      <a:pPr marL="342900" indent="-342900" defTabSz="289321">
                        <a:buClr>
                          <a:srgbClr val="000000"/>
                        </a:buClr>
                        <a:buSzPct val="100000"/>
                        <a:buFont typeface="Helvetica"/>
                        <a:buChar char="•"/>
                        <a:defRPr sz="2100">
                          <a:latin typeface="+mn-lt"/>
                          <a:ea typeface="+mn-ea"/>
                          <a:cs typeface="+mn-cs"/>
                        </a:defRPr>
                      </a:pPr>
                      <a:r>
                        <a:rPr dirty="0"/>
                        <a:t>Simple and useful technique for illustrating where cases live, work, or may have been exposed.</a:t>
                      </a:r>
                    </a:p>
                    <a:p>
                      <a:pPr marL="342900" indent="-342900" defTabSz="289321">
                        <a:buClr>
                          <a:srgbClr val="000000"/>
                        </a:buClr>
                        <a:buSzPct val="100000"/>
                        <a:buFont typeface="Helvetica"/>
                        <a:buChar char="•"/>
                        <a:defRPr sz="2100">
                          <a:latin typeface="+mn-lt"/>
                          <a:ea typeface="+mn-ea"/>
                          <a:cs typeface="+mn-cs"/>
                        </a:defRPr>
                      </a:pPr>
                      <a:r>
                        <a:rPr dirty="0"/>
                        <a:t>It show clustering of cases in certain areas</a:t>
                      </a:r>
                    </a:p>
                    <a:p>
                      <a:pPr marL="342900" indent="-342900" defTabSz="289321">
                        <a:buClr>
                          <a:srgbClr val="000000"/>
                        </a:buClr>
                        <a:buSzPct val="100000"/>
                        <a:buFont typeface="Helvetica"/>
                        <a:buChar char="•"/>
                        <a:defRPr sz="2100">
                          <a:latin typeface="+mn-lt"/>
                          <a:ea typeface="+mn-ea"/>
                          <a:cs typeface="+mn-cs"/>
                        </a:defRPr>
                      </a:pPr>
                      <a:r>
                        <a:rPr dirty="0"/>
                        <a:t>Indicate a relation between a certain risk factor and the presence of cases</a:t>
                      </a:r>
                    </a:p>
                    <a:p>
                      <a:pPr marL="342900" indent="-342900" defTabSz="289321">
                        <a:buClr>
                          <a:srgbClr val="000000"/>
                        </a:buClr>
                        <a:buSzPct val="100000"/>
                        <a:buFont typeface="Helvetica"/>
                        <a:buChar char="•"/>
                        <a:defRPr sz="2100">
                          <a:latin typeface="+mn-lt"/>
                          <a:ea typeface="+mn-ea"/>
                          <a:cs typeface="+mn-cs"/>
                        </a:defRPr>
                      </a:pPr>
                      <a:r>
                        <a:rPr dirty="0"/>
                        <a:t>Done manually or by mapping software (GPS) </a:t>
                      </a:r>
                    </a:p>
                  </a:txBody>
                  <a:tcPr marL="45720" marR="45720" horzOverflow="overflow"/>
                </a:tc>
                <a:tc>
                  <a:txBody>
                    <a:bodyPr/>
                    <a:lstStyle/>
                    <a:p>
                      <a:pPr defTabSz="289321">
                        <a:defRPr sz="2100">
                          <a:latin typeface="+mn-lt"/>
                          <a:ea typeface="+mn-ea"/>
                          <a:cs typeface="+mn-cs"/>
                        </a:defRPr>
                      </a:pPr>
                      <a:r>
                        <a:rPr dirty="0"/>
                        <a:t>Area map:</a:t>
                      </a:r>
                      <a:endParaRPr b="1" dirty="0">
                        <a:latin typeface="Calibri"/>
                        <a:ea typeface="Calibri"/>
                        <a:cs typeface="Calibri"/>
                        <a:sym typeface="Calibri"/>
                      </a:endParaRPr>
                    </a:p>
                    <a:p>
                      <a:pPr defTabSz="289321">
                        <a:defRPr sz="2100">
                          <a:latin typeface="+mn-lt"/>
                          <a:ea typeface="+mn-ea"/>
                          <a:cs typeface="+mn-cs"/>
                        </a:defRPr>
                      </a:pPr>
                      <a:r>
                        <a:rPr dirty="0"/>
                        <a:t>•It takes in consideration size of underlying population</a:t>
                      </a:r>
                    </a:p>
                    <a:p>
                      <a:pPr defTabSz="289321">
                        <a:defRPr sz="2100">
                          <a:latin typeface="+mn-lt"/>
                          <a:ea typeface="+mn-ea"/>
                          <a:cs typeface="+mn-cs"/>
                        </a:defRPr>
                      </a:pPr>
                      <a:r>
                        <a:rPr dirty="0"/>
                        <a:t>•To compare incidence between different areas with different population densities.</a:t>
                      </a:r>
                    </a:p>
                    <a:p>
                      <a:pPr defTabSz="289321">
                        <a:defRPr sz="2100">
                          <a:latin typeface="+mn-lt"/>
                          <a:ea typeface="+mn-ea"/>
                          <a:cs typeface="+mn-cs"/>
                        </a:defRPr>
                      </a:pPr>
                      <a:r>
                        <a:rPr dirty="0"/>
                        <a:t>•Area specific rate: By dividing the number of cases by the size of the population</a:t>
                      </a:r>
                    </a:p>
                  </a:txBody>
                  <a:tcPr marL="45720" marR="45720" horzOverflow="overflow"/>
                </a:tc>
                <a:extLst>
                  <a:ext uri="{0D108BD9-81ED-4DB2-BD59-A6C34878D82A}">
                    <a16:rowId xmlns:a16="http://schemas.microsoft.com/office/drawing/2014/main" val="10001"/>
                  </a:ext>
                </a:extLst>
              </a:tr>
            </a:tbl>
          </a:graphicData>
        </a:graphic>
      </p:graphicFrame>
      <p:sp>
        <p:nvSpPr>
          <p:cNvPr id="2" name="Title 1">
            <a:extLst>
              <a:ext uri="{FF2B5EF4-FFF2-40B4-BE49-F238E27FC236}">
                <a16:creationId xmlns:a16="http://schemas.microsoft.com/office/drawing/2014/main" id="{97871668-CF60-3024-0DC2-80F4FFC24ADF}"/>
              </a:ext>
            </a:extLst>
          </p:cNvPr>
          <p:cNvSpPr txBox="1">
            <a:spLocks/>
          </p:cNvSpPr>
          <p:nvPr/>
        </p:nvSpPr>
        <p:spPr>
          <a:xfrm>
            <a:off x="129546" y="79899"/>
            <a:ext cx="8162198" cy="5681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Analysis by place</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0" name="TextBox 2"/>
          <p:cNvSpPr txBox="1"/>
          <p:nvPr/>
        </p:nvSpPr>
        <p:spPr>
          <a:xfrm>
            <a:off x="5851077" y="6202060"/>
            <a:ext cx="984729"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defRPr sz="1000">
                <a:latin typeface="+mn-lt"/>
                <a:ea typeface="+mn-ea"/>
                <a:cs typeface="+mn-cs"/>
                <a:sym typeface="Source Sans Pro Regular"/>
              </a:defRPr>
            </a:pPr>
            <a:r>
              <a:rPr dirty="0"/>
              <a:t>Source: WHO</a:t>
            </a:r>
          </a:p>
        </p:txBody>
      </p:sp>
      <p:sp>
        <p:nvSpPr>
          <p:cNvPr id="641" name="Rectangle 3"/>
          <p:cNvSpPr txBox="1"/>
          <p:nvPr/>
        </p:nvSpPr>
        <p:spPr>
          <a:xfrm>
            <a:off x="78042" y="757515"/>
            <a:ext cx="11072311"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lvl="1" algn="ctr">
              <a:defRPr sz="2400" u="sng">
                <a:solidFill>
                  <a:schemeClr val="accent2"/>
                </a:solidFill>
                <a:latin typeface="Source Sans Pro Bold"/>
                <a:ea typeface="Source Sans Pro Bold"/>
                <a:cs typeface="Source Sans Pro Bold"/>
                <a:sym typeface="Source Sans Pro Bold"/>
              </a:defRPr>
            </a:pPr>
            <a:r>
              <a:rPr sz="2400" b="1" dirty="0"/>
              <a:t>Place:</a:t>
            </a:r>
            <a:r>
              <a:rPr lang="hu-HU" sz="2400" b="1" dirty="0"/>
              <a:t> </a:t>
            </a:r>
            <a:r>
              <a:rPr sz="2400" b="1" dirty="0">
                <a:solidFill>
                  <a:srgbClr val="C00000"/>
                </a:solidFill>
              </a:rPr>
              <a:t>Example of map of countries, territories or areas with reported confirmed cases</a:t>
            </a:r>
            <a:r>
              <a:rPr lang="hu-HU" sz="2400" b="1" dirty="0">
                <a:solidFill>
                  <a:srgbClr val="C00000"/>
                </a:solidFill>
              </a:rPr>
              <a:t> </a:t>
            </a:r>
            <a:r>
              <a:rPr sz="2400" b="1" dirty="0">
                <a:solidFill>
                  <a:srgbClr val="C00000"/>
                </a:solidFill>
              </a:rPr>
              <a:t>of COVID-19, 20 April 2020 </a:t>
            </a:r>
          </a:p>
        </p:txBody>
      </p:sp>
      <p:sp>
        <p:nvSpPr>
          <p:cNvPr id="642" name="Rectangle 4"/>
          <p:cNvSpPr/>
          <p:nvPr/>
        </p:nvSpPr>
        <p:spPr>
          <a:xfrm>
            <a:off x="4871863" y="3275193"/>
            <a:ext cx="864097" cy="176879"/>
          </a:xfrm>
          <a:prstGeom prst="rect">
            <a:avLst/>
          </a:prstGeom>
          <a:solidFill>
            <a:srgbClr val="FFFFFF"/>
          </a:solidFill>
          <a:ln w="12700">
            <a:solidFill>
              <a:srgbClr val="FFFFFF"/>
            </a:solidFill>
            <a:miter/>
          </a:ln>
        </p:spPr>
        <p:txBody>
          <a:bodyPr lIns="45719" rIns="45719" anchor="ctr"/>
          <a:lstStyle/>
          <a:p>
            <a:pPr algn="ctr">
              <a:defRPr>
                <a:solidFill>
                  <a:srgbClr val="FFFFFF"/>
                </a:solidFill>
                <a:latin typeface="+mn-lt"/>
                <a:ea typeface="+mn-ea"/>
                <a:cs typeface="+mn-cs"/>
                <a:sym typeface="Source Sans Pro Regular"/>
              </a:defRPr>
            </a:pPr>
            <a:endParaRPr/>
          </a:p>
        </p:txBody>
      </p:sp>
      <p:pic>
        <p:nvPicPr>
          <p:cNvPr id="643" name="Picture 6" descr="Picture 6"/>
          <p:cNvPicPr>
            <a:picLocks noChangeAspect="1"/>
          </p:cNvPicPr>
          <p:nvPr/>
        </p:nvPicPr>
        <p:blipFill>
          <a:blip r:embed="rId2"/>
          <a:stretch>
            <a:fillRect/>
          </a:stretch>
        </p:blipFill>
        <p:spPr>
          <a:xfrm>
            <a:off x="2275519" y="1932059"/>
            <a:ext cx="7640961" cy="4231895"/>
          </a:xfrm>
          <a:prstGeom prst="rect">
            <a:avLst/>
          </a:prstGeom>
          <a:ln w="12700">
            <a:miter lim="400000"/>
          </a:ln>
        </p:spPr>
      </p:pic>
      <p:sp>
        <p:nvSpPr>
          <p:cNvPr id="2" name="Title 1">
            <a:extLst>
              <a:ext uri="{FF2B5EF4-FFF2-40B4-BE49-F238E27FC236}">
                <a16:creationId xmlns:a16="http://schemas.microsoft.com/office/drawing/2014/main" id="{9966BD28-BAE0-7785-243C-1F6F163C377A}"/>
              </a:ext>
            </a:extLst>
          </p:cNvPr>
          <p:cNvSpPr txBox="1">
            <a:spLocks/>
          </p:cNvSpPr>
          <p:nvPr/>
        </p:nvSpPr>
        <p:spPr>
          <a:xfrm>
            <a:off x="129546" y="79899"/>
            <a:ext cx="8162198" cy="5681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Data analysis: key variables</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7" name="Rectangle 3"/>
          <p:cNvSpPr txBox="1"/>
          <p:nvPr/>
        </p:nvSpPr>
        <p:spPr>
          <a:xfrm>
            <a:off x="0" y="851276"/>
            <a:ext cx="11671177" cy="12003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lvl="1" algn="ctr">
              <a:defRPr sz="2400" u="sng">
                <a:solidFill>
                  <a:schemeClr val="accent2"/>
                </a:solidFill>
                <a:latin typeface="Source Sans Pro Bold"/>
                <a:ea typeface="Source Sans Pro Bold"/>
                <a:cs typeface="Source Sans Pro Bold"/>
                <a:sym typeface="Source Sans Pro Bold"/>
              </a:defRPr>
            </a:pPr>
            <a:r>
              <a:rPr sz="2400" b="1" dirty="0"/>
              <a:t>Person</a:t>
            </a:r>
            <a:r>
              <a:rPr lang="hu-HU" sz="2400" b="1" dirty="0"/>
              <a:t>: </a:t>
            </a:r>
            <a:r>
              <a:rPr sz="2400" b="1" dirty="0">
                <a:solidFill>
                  <a:srgbClr val="C00000"/>
                </a:solidFill>
              </a:rPr>
              <a:t>Analyze data by all personal characteristics collected in the line list </a:t>
            </a:r>
            <a:r>
              <a:rPr lang="hu-HU" sz="2400" b="1" dirty="0">
                <a:solidFill>
                  <a:srgbClr val="C00000"/>
                </a:solidFill>
              </a:rPr>
              <a:t>.</a:t>
            </a:r>
            <a:endParaRPr sz="2400" b="1" dirty="0">
              <a:solidFill>
                <a:srgbClr val="C00000"/>
              </a:solidFill>
              <a:latin typeface="Arial"/>
              <a:ea typeface="Arial"/>
              <a:cs typeface="Arial"/>
              <a:sym typeface="Arial"/>
            </a:endParaRPr>
          </a:p>
          <a:p>
            <a:pPr lvl="1" algn="ctr">
              <a:defRPr sz="2400">
                <a:latin typeface="+mn-lt"/>
                <a:ea typeface="+mn-ea"/>
                <a:cs typeface="+mn-cs"/>
                <a:sym typeface="Source Sans Pro Regular"/>
              </a:defRPr>
            </a:pPr>
            <a:r>
              <a:rPr sz="2400" b="1" dirty="0">
                <a:solidFill>
                  <a:srgbClr val="C00000"/>
                </a:solidFill>
              </a:rPr>
              <a:t>Examples of graphs, tables for age and sex distributions, clinical signs and symptoms, risk factors and exposures, outcomes, including deaths.</a:t>
            </a:r>
          </a:p>
        </p:txBody>
      </p:sp>
      <p:pic>
        <p:nvPicPr>
          <p:cNvPr id="648" name="Picture 1" descr="Picture 1"/>
          <p:cNvPicPr>
            <a:picLocks noChangeAspect="1"/>
          </p:cNvPicPr>
          <p:nvPr/>
        </p:nvPicPr>
        <p:blipFill>
          <a:blip r:embed="rId2"/>
          <a:srcRect b="11146"/>
          <a:stretch>
            <a:fillRect/>
          </a:stretch>
        </p:blipFill>
        <p:spPr>
          <a:xfrm>
            <a:off x="1643007" y="2552481"/>
            <a:ext cx="4292209" cy="2834588"/>
          </a:xfrm>
          <a:prstGeom prst="rect">
            <a:avLst/>
          </a:prstGeom>
          <a:ln w="12700">
            <a:miter lim="400000"/>
          </a:ln>
        </p:spPr>
      </p:pic>
      <p:sp>
        <p:nvSpPr>
          <p:cNvPr id="649" name="TextBox 4"/>
          <p:cNvSpPr txBox="1"/>
          <p:nvPr/>
        </p:nvSpPr>
        <p:spPr>
          <a:xfrm>
            <a:off x="1792288" y="5610796"/>
            <a:ext cx="4264537" cy="345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800">
                <a:latin typeface="+mn-lt"/>
                <a:ea typeface="+mn-ea"/>
                <a:cs typeface="+mn-cs"/>
                <a:sym typeface="Source Sans Pro Regular"/>
              </a:defRPr>
            </a:lvl1pPr>
          </a:lstStyle>
          <a:p>
            <a:r>
              <a:rPr dirty="0" err="1"/>
              <a:t>Nguku</a:t>
            </a:r>
            <a:r>
              <a:rPr dirty="0"/>
              <a:t> P, Sharif S, Omar A, </a:t>
            </a:r>
            <a:r>
              <a:rPr dirty="0" err="1"/>
              <a:t>Nzioka</a:t>
            </a:r>
            <a:r>
              <a:rPr dirty="0"/>
              <a:t> C, </a:t>
            </a:r>
            <a:r>
              <a:rPr dirty="0" err="1"/>
              <a:t>Muthoka</a:t>
            </a:r>
            <a:r>
              <a:rPr dirty="0"/>
              <a:t> P, </a:t>
            </a:r>
            <a:r>
              <a:rPr dirty="0" err="1"/>
              <a:t>Njau</a:t>
            </a:r>
            <a:r>
              <a:rPr dirty="0"/>
              <a:t> J, et al. (2007). Rift Valley Fever Outbreak —Kenya, November 2006–January 2007. MMWR, 56(04), 73-76.</a:t>
            </a:r>
          </a:p>
        </p:txBody>
      </p:sp>
      <p:pic>
        <p:nvPicPr>
          <p:cNvPr id="650" name="Picture 2" descr="Picture 2"/>
          <p:cNvPicPr>
            <a:picLocks noChangeAspect="1"/>
          </p:cNvPicPr>
          <p:nvPr/>
        </p:nvPicPr>
        <p:blipFill>
          <a:blip r:embed="rId3"/>
          <a:stretch>
            <a:fillRect/>
          </a:stretch>
        </p:blipFill>
        <p:spPr>
          <a:xfrm>
            <a:off x="6080558" y="2892061"/>
            <a:ext cx="4319154" cy="2759639"/>
          </a:xfrm>
          <a:prstGeom prst="rect">
            <a:avLst/>
          </a:prstGeom>
          <a:ln w="12700">
            <a:miter lim="400000"/>
          </a:ln>
        </p:spPr>
      </p:pic>
      <p:sp>
        <p:nvSpPr>
          <p:cNvPr id="651" name="TextBox 6"/>
          <p:cNvSpPr txBox="1"/>
          <p:nvPr/>
        </p:nvSpPr>
        <p:spPr>
          <a:xfrm>
            <a:off x="6202166" y="5610795"/>
            <a:ext cx="4441138" cy="345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800">
                <a:latin typeface="+mn-lt"/>
                <a:ea typeface="+mn-ea"/>
                <a:cs typeface="+mn-cs"/>
                <a:sym typeface="Source Sans Pro Regular"/>
              </a:defRPr>
            </a:lvl1pPr>
          </a:lstStyle>
          <a:p>
            <a:r>
              <a:rPr dirty="0"/>
              <a:t>Van </a:t>
            </a:r>
            <a:r>
              <a:rPr dirty="0" err="1"/>
              <a:t>Steenbergen</a:t>
            </a:r>
            <a:r>
              <a:rPr dirty="0"/>
              <a:t> JE, van den Hof S, </a:t>
            </a:r>
            <a:r>
              <a:rPr dirty="0" err="1"/>
              <a:t>Langendam</a:t>
            </a:r>
            <a:r>
              <a:rPr dirty="0"/>
              <a:t> MW, van de Kerkhof JHTC, </a:t>
            </a:r>
            <a:r>
              <a:rPr dirty="0" err="1"/>
              <a:t>Ruijs</a:t>
            </a:r>
            <a:r>
              <a:rPr dirty="0"/>
              <a:t> WLM. (2000). Measles Outbreak — Netherlands, April 1999–January 2000. MMWR, 49(14), 299-303.</a:t>
            </a:r>
          </a:p>
        </p:txBody>
      </p:sp>
      <p:grpSp>
        <p:nvGrpSpPr>
          <p:cNvPr id="654" name="Rectangle 5"/>
          <p:cNvGrpSpPr/>
          <p:nvPr/>
        </p:nvGrpSpPr>
        <p:grpSpPr>
          <a:xfrm>
            <a:off x="1643007" y="2437358"/>
            <a:ext cx="4292209" cy="675641"/>
            <a:chOff x="0" y="0"/>
            <a:chExt cx="4292208" cy="675640"/>
          </a:xfrm>
        </p:grpSpPr>
        <p:sp>
          <p:nvSpPr>
            <p:cNvPr id="652" name="Rectangle"/>
            <p:cNvSpPr/>
            <p:nvPr/>
          </p:nvSpPr>
          <p:spPr>
            <a:xfrm>
              <a:off x="0" y="13783"/>
              <a:ext cx="4292209" cy="648074"/>
            </a:xfrm>
            <a:prstGeom prst="rect">
              <a:avLst/>
            </a:prstGeom>
            <a:solidFill>
              <a:srgbClr val="FFFFFF"/>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653" name="Comparing case counts between…"/>
            <p:cNvSpPr txBox="1"/>
            <p:nvPr/>
          </p:nvSpPr>
          <p:spPr>
            <a:xfrm>
              <a:off x="52069" y="0"/>
              <a:ext cx="4188070" cy="67564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algn="ctr">
                <a:defRPr>
                  <a:solidFill>
                    <a:srgbClr val="44546A"/>
                  </a:solidFill>
                  <a:latin typeface="+mn-lt"/>
                  <a:ea typeface="+mn-ea"/>
                  <a:cs typeface="+mn-cs"/>
                  <a:sym typeface="Source Sans Pro Regular"/>
                </a:defRPr>
              </a:pPr>
              <a:r>
                <a:t>Comparing case counts between </a:t>
              </a:r>
              <a:endParaRPr>
                <a:solidFill>
                  <a:srgbClr val="FFFFFF"/>
                </a:solidFill>
              </a:endParaRPr>
            </a:p>
            <a:p>
              <a:pPr algn="ctr">
                <a:defRPr>
                  <a:solidFill>
                    <a:srgbClr val="44546A"/>
                  </a:solidFill>
                  <a:latin typeface="+mn-lt"/>
                  <a:ea typeface="+mn-ea"/>
                  <a:cs typeface="+mn-cs"/>
                  <a:sym typeface="Source Sans Pro Regular"/>
                </a:defRPr>
              </a:pPr>
              <a:r>
                <a:t>age groups by sex.</a:t>
              </a:r>
            </a:p>
          </p:txBody>
        </p:sp>
      </p:grpSp>
      <p:grpSp>
        <p:nvGrpSpPr>
          <p:cNvPr id="657" name="Rectangle 8"/>
          <p:cNvGrpSpPr/>
          <p:nvPr/>
        </p:nvGrpSpPr>
        <p:grpSpPr>
          <a:xfrm>
            <a:off x="6080558" y="2420936"/>
            <a:ext cx="4372766" cy="675641"/>
            <a:chOff x="0" y="0"/>
            <a:chExt cx="4372764" cy="675640"/>
          </a:xfrm>
        </p:grpSpPr>
        <p:sp>
          <p:nvSpPr>
            <p:cNvPr id="655" name="Rectangle"/>
            <p:cNvSpPr/>
            <p:nvPr/>
          </p:nvSpPr>
          <p:spPr>
            <a:xfrm>
              <a:off x="0" y="13783"/>
              <a:ext cx="4372765" cy="648074"/>
            </a:xfrm>
            <a:prstGeom prst="rect">
              <a:avLst/>
            </a:prstGeom>
            <a:solidFill>
              <a:srgbClr val="FFFFFF"/>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656" name="Case counts by date of onset…"/>
            <p:cNvSpPr txBox="1"/>
            <p:nvPr/>
          </p:nvSpPr>
          <p:spPr>
            <a:xfrm>
              <a:off x="52069" y="0"/>
              <a:ext cx="4268626" cy="67564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algn="ctr">
                <a:defRPr>
                  <a:solidFill>
                    <a:srgbClr val="44546A"/>
                  </a:solidFill>
                  <a:latin typeface="+mn-lt"/>
                  <a:ea typeface="+mn-ea"/>
                  <a:cs typeface="+mn-cs"/>
                  <a:sym typeface="Source Sans Pro Regular"/>
                </a:defRPr>
              </a:pPr>
              <a:r>
                <a:t>Case counts by date of onset </a:t>
              </a:r>
              <a:endParaRPr>
                <a:solidFill>
                  <a:srgbClr val="FFFFFF"/>
                </a:solidFill>
              </a:endParaRPr>
            </a:p>
            <a:p>
              <a:pPr algn="ctr">
                <a:defRPr>
                  <a:solidFill>
                    <a:srgbClr val="44546A"/>
                  </a:solidFill>
                  <a:latin typeface="+mn-lt"/>
                  <a:ea typeface="+mn-ea"/>
                  <a:cs typeface="+mn-cs"/>
                  <a:sym typeface="Source Sans Pro Regular"/>
                </a:defRPr>
              </a:pPr>
              <a:r>
                <a:t>and vaccination status </a:t>
              </a:r>
            </a:p>
          </p:txBody>
        </p:sp>
      </p:grpSp>
      <p:sp>
        <p:nvSpPr>
          <p:cNvPr id="2" name="Title 1">
            <a:extLst>
              <a:ext uri="{FF2B5EF4-FFF2-40B4-BE49-F238E27FC236}">
                <a16:creationId xmlns:a16="http://schemas.microsoft.com/office/drawing/2014/main" id="{7541EA9F-1E71-8B4C-3608-36AD7BE6192F}"/>
              </a:ext>
            </a:extLst>
          </p:cNvPr>
          <p:cNvSpPr txBox="1">
            <a:spLocks/>
          </p:cNvSpPr>
          <p:nvPr/>
        </p:nvSpPr>
        <p:spPr>
          <a:xfrm>
            <a:off x="129546" y="79899"/>
            <a:ext cx="8162198" cy="5681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Data analysis: key variables</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 name="Text Placeholder 1"/>
          <p:cNvSpPr txBox="1">
            <a:spLocks noGrp="1"/>
          </p:cNvSpPr>
          <p:nvPr>
            <p:ph type="body" idx="1"/>
          </p:nvPr>
        </p:nvSpPr>
        <p:spPr>
          <a:xfrm>
            <a:off x="4175201" y="1967427"/>
            <a:ext cx="7529514" cy="2923146"/>
          </a:xfrm>
          <a:prstGeom prst="rect">
            <a:avLst/>
          </a:prstGeom>
        </p:spPr>
        <p:txBody>
          <a:bodyPr/>
          <a:lstStyle/>
          <a:p>
            <a:pPr marL="0" indent="302206">
              <a:spcBef>
                <a:spcPts val="0"/>
              </a:spcBef>
              <a:buSzTx/>
              <a:buNone/>
              <a:defRPr sz="2400"/>
            </a:pPr>
            <a:r>
              <a:rPr b="1" dirty="0">
                <a:solidFill>
                  <a:schemeClr val="tx1"/>
                </a:solidFill>
              </a:rPr>
              <a:t>At the end of this  module, you should be able to:</a:t>
            </a:r>
            <a:endParaRPr sz="2800" b="1" dirty="0">
              <a:solidFill>
                <a:schemeClr val="tx1"/>
              </a:solidFill>
            </a:endParaRPr>
          </a:p>
          <a:p>
            <a:pPr marL="0" lvl="1" indent="457200">
              <a:spcBef>
                <a:spcPts val="0"/>
              </a:spcBef>
              <a:buSzTx/>
              <a:buNone/>
              <a:defRPr sz="2400"/>
            </a:pPr>
            <a:endParaRPr sz="2800" dirty="0"/>
          </a:p>
          <a:p>
            <a:pPr marL="398661" lvl="1" indent="-254000">
              <a:spcBef>
                <a:spcPts val="0"/>
              </a:spcBef>
              <a:buClr>
                <a:srgbClr val="C00000"/>
              </a:buClr>
              <a:defRPr sz="2400"/>
            </a:pPr>
            <a:r>
              <a:rPr dirty="0"/>
              <a:t>Explain the importance of data management systems in an emergency</a:t>
            </a:r>
            <a:endParaRPr sz="2800" dirty="0"/>
          </a:p>
          <a:p>
            <a:pPr marL="398661" lvl="1" indent="-254000">
              <a:spcBef>
                <a:spcPts val="0"/>
              </a:spcBef>
              <a:buClr>
                <a:srgbClr val="C00000"/>
              </a:buClr>
              <a:defRPr sz="2400"/>
            </a:pPr>
            <a:endParaRPr sz="2800" dirty="0"/>
          </a:p>
          <a:p>
            <a:pPr marL="398661" lvl="1" indent="-254000">
              <a:spcBef>
                <a:spcPts val="0"/>
              </a:spcBef>
              <a:buClr>
                <a:srgbClr val="C00000"/>
              </a:buClr>
              <a:defRPr sz="2400"/>
            </a:pPr>
            <a:r>
              <a:rPr dirty="0"/>
              <a:t>Identify routine data management processes</a:t>
            </a:r>
            <a:endParaRPr sz="2800" dirty="0"/>
          </a:p>
          <a:p>
            <a:pPr marL="398661" lvl="1" indent="-254000">
              <a:spcBef>
                <a:spcPts val="0"/>
              </a:spcBef>
              <a:buClr>
                <a:srgbClr val="C00000"/>
              </a:buClr>
              <a:defRPr sz="2400"/>
            </a:pPr>
            <a:endParaRPr sz="2800" dirty="0"/>
          </a:p>
          <a:p>
            <a:pPr marL="398661" lvl="1" indent="-254000">
              <a:spcBef>
                <a:spcPts val="0"/>
              </a:spcBef>
              <a:buClr>
                <a:srgbClr val="C00000"/>
              </a:buClr>
              <a:defRPr sz="2400"/>
            </a:pPr>
            <a:r>
              <a:rPr dirty="0"/>
              <a:t>Describe different data reports and outputs</a:t>
            </a:r>
          </a:p>
        </p:txBody>
      </p:sp>
      <p:sp>
        <p:nvSpPr>
          <p:cNvPr id="2" name="Title 1">
            <a:extLst>
              <a:ext uri="{FF2B5EF4-FFF2-40B4-BE49-F238E27FC236}">
                <a16:creationId xmlns:a16="http://schemas.microsoft.com/office/drawing/2014/main" id="{9FDDCBAF-8EA5-09F6-5243-F4FF7DB183E8}"/>
              </a:ext>
            </a:extLst>
          </p:cNvPr>
          <p:cNvSpPr txBox="1">
            <a:spLocks/>
          </p:cNvSpPr>
          <p:nvPr/>
        </p:nvSpPr>
        <p:spPr>
          <a:xfrm>
            <a:off x="397815" y="530926"/>
            <a:ext cx="3264195" cy="1058178"/>
          </a:xfrm>
          <a:prstGeom prst="rect">
            <a:avLst/>
          </a:prstGeom>
        </p:spPr>
        <p:txBody>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Learning objectives</a:t>
            </a: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1" name="Title 1"/>
          <p:cNvSpPr txBox="1">
            <a:spLocks noGrp="1"/>
          </p:cNvSpPr>
          <p:nvPr>
            <p:ph type="title" idx="4294967295"/>
          </p:nvPr>
        </p:nvSpPr>
        <p:spPr>
          <a:xfrm>
            <a:off x="148272" y="-148670"/>
            <a:ext cx="6638926" cy="1103946"/>
          </a:xfrm>
          <a:prstGeom prst="rect">
            <a:avLst/>
          </a:prstGeom>
        </p:spPr>
        <p:txBody>
          <a:bodyPr>
            <a:normAutofit/>
          </a:bodyPr>
          <a:lstStyle>
            <a:lvl1pPr>
              <a:defRPr sz="3000"/>
            </a:lvl1pPr>
          </a:lstStyle>
          <a:p>
            <a:r>
              <a:rPr sz="3200" b="1" dirty="0"/>
              <a:t>Below are some key variables in analysis by person during outbreaks</a:t>
            </a:r>
          </a:p>
        </p:txBody>
      </p:sp>
      <p:grpSp>
        <p:nvGrpSpPr>
          <p:cNvPr id="664" name="Rectangle 4"/>
          <p:cNvGrpSpPr/>
          <p:nvPr/>
        </p:nvGrpSpPr>
        <p:grpSpPr>
          <a:xfrm>
            <a:off x="131789" y="1833120"/>
            <a:ext cx="3840482" cy="914401"/>
            <a:chOff x="0" y="0"/>
            <a:chExt cx="3840480" cy="914400"/>
          </a:xfrm>
        </p:grpSpPr>
        <p:sp>
          <p:nvSpPr>
            <p:cNvPr id="662" name="Rectangle"/>
            <p:cNvSpPr/>
            <p:nvPr/>
          </p:nvSpPr>
          <p:spPr>
            <a:xfrm>
              <a:off x="0" y="0"/>
              <a:ext cx="3840480" cy="914400"/>
            </a:xfrm>
            <a:prstGeom prst="rect">
              <a:avLst/>
            </a:prstGeom>
            <a:solidFill>
              <a:srgbClr val="7ABC32"/>
            </a:solidFill>
            <a:ln w="12700" cap="flat">
              <a:noFill/>
              <a:miter lim="400000"/>
            </a:ln>
            <a:effectLst/>
          </p:spPr>
          <p:txBody>
            <a:bodyPr wrap="square" lIns="45719" tIns="45719" rIns="45719" bIns="45719" numCol="1" anchor="ctr">
              <a:noAutofit/>
            </a:bodyPr>
            <a:lstStyle/>
            <a:p>
              <a:pPr algn="ctr">
                <a:defRPr sz="2000">
                  <a:solidFill>
                    <a:srgbClr val="FFFFFF"/>
                  </a:solidFill>
                  <a:latin typeface="+mn-lt"/>
                  <a:ea typeface="+mn-ea"/>
                  <a:cs typeface="+mn-cs"/>
                  <a:sym typeface="Source Sans Pro Regular"/>
                </a:defRPr>
              </a:pPr>
              <a:endParaRPr/>
            </a:p>
          </p:txBody>
        </p:sp>
        <p:sp>
          <p:nvSpPr>
            <p:cNvPr id="663" name="Key variable"/>
            <p:cNvSpPr txBox="1"/>
            <p:nvPr/>
          </p:nvSpPr>
          <p:spPr>
            <a:xfrm>
              <a:off x="45720" y="226368"/>
              <a:ext cx="3749040" cy="46166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2000">
                  <a:solidFill>
                    <a:srgbClr val="FFFFFF"/>
                  </a:solidFill>
                  <a:latin typeface="+mn-lt"/>
                  <a:ea typeface="+mn-ea"/>
                  <a:cs typeface="+mn-cs"/>
                  <a:sym typeface="Source Sans Pro Regular"/>
                </a:defRPr>
              </a:lvl1pPr>
            </a:lstStyle>
            <a:p>
              <a:r>
                <a:rPr sz="2400" dirty="0"/>
                <a:t>Key variable</a:t>
              </a:r>
            </a:p>
          </p:txBody>
        </p:sp>
      </p:grpSp>
      <p:grpSp>
        <p:nvGrpSpPr>
          <p:cNvPr id="667" name="Rectangle 5"/>
          <p:cNvGrpSpPr/>
          <p:nvPr/>
        </p:nvGrpSpPr>
        <p:grpSpPr>
          <a:xfrm>
            <a:off x="4167389" y="1829356"/>
            <a:ext cx="3840482" cy="914401"/>
            <a:chOff x="0" y="0"/>
            <a:chExt cx="3840480" cy="914400"/>
          </a:xfrm>
        </p:grpSpPr>
        <p:sp>
          <p:nvSpPr>
            <p:cNvPr id="665" name="Rectangle"/>
            <p:cNvSpPr/>
            <p:nvPr/>
          </p:nvSpPr>
          <p:spPr>
            <a:xfrm>
              <a:off x="0" y="0"/>
              <a:ext cx="3840480" cy="914400"/>
            </a:xfrm>
            <a:prstGeom prst="rect">
              <a:avLst/>
            </a:prstGeom>
            <a:solidFill>
              <a:srgbClr val="7ABC32"/>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666" name="Key variable definition"/>
            <p:cNvSpPr txBox="1"/>
            <p:nvPr/>
          </p:nvSpPr>
          <p:spPr>
            <a:xfrm>
              <a:off x="45720" y="226368"/>
              <a:ext cx="3749040" cy="46166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2000">
                  <a:solidFill>
                    <a:srgbClr val="FFFFFF"/>
                  </a:solidFill>
                  <a:latin typeface="+mn-lt"/>
                  <a:ea typeface="+mn-ea"/>
                  <a:cs typeface="+mn-cs"/>
                  <a:sym typeface="Source Sans Pro Regular"/>
                </a:defRPr>
              </a:lvl1pPr>
            </a:lstStyle>
            <a:p>
              <a:r>
                <a:rPr sz="2400" dirty="0"/>
                <a:t>Key variable definition</a:t>
              </a:r>
            </a:p>
          </p:txBody>
        </p:sp>
      </p:grpSp>
      <p:grpSp>
        <p:nvGrpSpPr>
          <p:cNvPr id="670" name="Rectangle 6"/>
          <p:cNvGrpSpPr/>
          <p:nvPr/>
        </p:nvGrpSpPr>
        <p:grpSpPr>
          <a:xfrm>
            <a:off x="8194998" y="1829356"/>
            <a:ext cx="3840482" cy="914401"/>
            <a:chOff x="0" y="0"/>
            <a:chExt cx="3840480" cy="914400"/>
          </a:xfrm>
        </p:grpSpPr>
        <p:sp>
          <p:nvSpPr>
            <p:cNvPr id="668" name="Rectangle"/>
            <p:cNvSpPr/>
            <p:nvPr/>
          </p:nvSpPr>
          <p:spPr>
            <a:xfrm>
              <a:off x="0" y="0"/>
              <a:ext cx="3840480" cy="914400"/>
            </a:xfrm>
            <a:prstGeom prst="rect">
              <a:avLst/>
            </a:prstGeom>
            <a:solidFill>
              <a:srgbClr val="7ABC32"/>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669" name="Key variable formula"/>
            <p:cNvSpPr txBox="1"/>
            <p:nvPr/>
          </p:nvSpPr>
          <p:spPr>
            <a:xfrm>
              <a:off x="45720" y="226368"/>
              <a:ext cx="3749040" cy="46166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2000">
                  <a:solidFill>
                    <a:srgbClr val="FFFFFF"/>
                  </a:solidFill>
                  <a:latin typeface="+mn-lt"/>
                  <a:ea typeface="+mn-ea"/>
                  <a:cs typeface="+mn-cs"/>
                  <a:sym typeface="Source Sans Pro Regular"/>
                </a:defRPr>
              </a:lvl1pPr>
            </a:lstStyle>
            <a:p>
              <a:r>
                <a:rPr sz="2400" dirty="0"/>
                <a:t>Key variable formula</a:t>
              </a:r>
            </a:p>
          </p:txBody>
        </p:sp>
      </p:grpSp>
      <p:grpSp>
        <p:nvGrpSpPr>
          <p:cNvPr id="673" name="Rectangle 7"/>
          <p:cNvGrpSpPr/>
          <p:nvPr/>
        </p:nvGrpSpPr>
        <p:grpSpPr>
          <a:xfrm>
            <a:off x="114300" y="2818801"/>
            <a:ext cx="3840481" cy="1645921"/>
            <a:chOff x="0" y="0"/>
            <a:chExt cx="3840479" cy="1645920"/>
          </a:xfrm>
        </p:grpSpPr>
        <p:sp>
          <p:nvSpPr>
            <p:cNvPr id="671" name="Rectangle"/>
            <p:cNvSpPr/>
            <p:nvPr/>
          </p:nvSpPr>
          <p:spPr>
            <a:xfrm>
              <a:off x="0" y="-1"/>
              <a:ext cx="3840480" cy="1645922"/>
            </a:xfrm>
            <a:prstGeom prst="rect">
              <a:avLst/>
            </a:prstGeom>
            <a:noFill/>
            <a:ln w="12700" cap="flat">
              <a:solidFill>
                <a:srgbClr val="29811B"/>
              </a:solidFill>
              <a:prstDash val="solid"/>
              <a:miter lim="800000"/>
            </a:ln>
            <a:effectLst/>
          </p:spPr>
          <p:txBody>
            <a:bodyPr wrap="square" lIns="45719" tIns="45719" rIns="45719" bIns="45719" numCol="1" anchor="ctr">
              <a:noAutofit/>
            </a:bodyPr>
            <a:lstStyle/>
            <a:p>
              <a:pPr algn="ctr">
                <a:defRPr sz="2000">
                  <a:latin typeface="+mn-lt"/>
                  <a:ea typeface="+mn-ea"/>
                  <a:cs typeface="+mn-cs"/>
                  <a:sym typeface="Source Sans Pro Regular"/>
                </a:defRPr>
              </a:pPr>
              <a:endParaRPr/>
            </a:p>
          </p:txBody>
        </p:sp>
        <p:sp>
          <p:nvSpPr>
            <p:cNvPr id="672" name="Attack rate"/>
            <p:cNvSpPr txBox="1"/>
            <p:nvPr/>
          </p:nvSpPr>
          <p:spPr>
            <a:xfrm>
              <a:off x="52070" y="618490"/>
              <a:ext cx="3736340" cy="4089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2000">
                  <a:latin typeface="+mn-lt"/>
                  <a:ea typeface="+mn-ea"/>
                  <a:cs typeface="+mn-cs"/>
                  <a:sym typeface="Source Sans Pro Regular"/>
                </a:defRPr>
              </a:lvl1pPr>
            </a:lstStyle>
            <a:p>
              <a:r>
                <a:t>Attack rate</a:t>
              </a:r>
            </a:p>
          </p:txBody>
        </p:sp>
      </p:grpSp>
      <p:grpSp>
        <p:nvGrpSpPr>
          <p:cNvPr id="676" name="Rectangle 8"/>
          <p:cNvGrpSpPr/>
          <p:nvPr/>
        </p:nvGrpSpPr>
        <p:grpSpPr>
          <a:xfrm>
            <a:off x="4152900" y="2818801"/>
            <a:ext cx="3840480" cy="1645921"/>
            <a:chOff x="0" y="0"/>
            <a:chExt cx="3840479" cy="1645920"/>
          </a:xfrm>
        </p:grpSpPr>
        <p:sp>
          <p:nvSpPr>
            <p:cNvPr id="674" name="Rectangle"/>
            <p:cNvSpPr/>
            <p:nvPr/>
          </p:nvSpPr>
          <p:spPr>
            <a:xfrm>
              <a:off x="0" y="-1"/>
              <a:ext cx="3840480" cy="1645922"/>
            </a:xfrm>
            <a:prstGeom prst="rect">
              <a:avLst/>
            </a:prstGeom>
            <a:noFill/>
            <a:ln w="12700" cap="flat">
              <a:solidFill>
                <a:srgbClr val="29811B"/>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675" name="The frequency with which an event (such as a new case of illness) occurs in a population at risk over a specified period and is usually calculated in an outbreak scenario."/>
            <p:cNvSpPr txBox="1"/>
            <p:nvPr/>
          </p:nvSpPr>
          <p:spPr>
            <a:xfrm>
              <a:off x="52070" y="46990"/>
              <a:ext cx="3736340" cy="15519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a:latin typeface="+mn-lt"/>
                  <a:ea typeface="+mn-ea"/>
                  <a:cs typeface="+mn-cs"/>
                  <a:sym typeface="Source Sans Pro Regular"/>
                </a:defRPr>
              </a:lvl1pPr>
            </a:lstStyle>
            <a:p>
              <a:r>
                <a:t>The frequency with which an event (such as a new case of illness) occurs in a population at risk over a specified period and is usually calculated in an outbreak scenario.</a:t>
              </a:r>
            </a:p>
          </p:txBody>
        </p:sp>
      </p:grpSp>
      <p:grpSp>
        <p:nvGrpSpPr>
          <p:cNvPr id="679" name="Rectangle 9"/>
          <p:cNvGrpSpPr/>
          <p:nvPr/>
        </p:nvGrpSpPr>
        <p:grpSpPr>
          <a:xfrm>
            <a:off x="8209488" y="2818801"/>
            <a:ext cx="3840481" cy="1645921"/>
            <a:chOff x="0" y="0"/>
            <a:chExt cx="3840479" cy="1645920"/>
          </a:xfrm>
        </p:grpSpPr>
        <p:sp>
          <p:nvSpPr>
            <p:cNvPr id="677" name="Rectangle"/>
            <p:cNvSpPr/>
            <p:nvPr/>
          </p:nvSpPr>
          <p:spPr>
            <a:xfrm>
              <a:off x="0" y="-1"/>
              <a:ext cx="3840480" cy="1645922"/>
            </a:xfrm>
            <a:prstGeom prst="rect">
              <a:avLst/>
            </a:prstGeom>
            <a:noFill/>
            <a:ln w="12700" cap="flat">
              <a:solidFill>
                <a:srgbClr val="29811B"/>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678" name="Number of people at risk who develop a certain illness / total number of people at risk X  10n."/>
            <p:cNvSpPr txBox="1"/>
            <p:nvPr/>
          </p:nvSpPr>
          <p:spPr>
            <a:xfrm>
              <a:off x="52070" y="339090"/>
              <a:ext cx="3736340" cy="9677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algn="ctr">
                <a:defRPr>
                  <a:latin typeface="+mn-lt"/>
                  <a:ea typeface="+mn-ea"/>
                  <a:cs typeface="+mn-cs"/>
                  <a:sym typeface="Source Sans Pro Regular"/>
                </a:defRPr>
              </a:pPr>
              <a:r>
                <a:t> Number of people at risk who develop a certain illness / total number of people at risk X  10</a:t>
              </a:r>
              <a:r>
                <a:rPr baseline="30000"/>
                <a:t>n.</a:t>
              </a:r>
            </a:p>
          </p:txBody>
        </p:sp>
      </p:grpSp>
      <p:grpSp>
        <p:nvGrpSpPr>
          <p:cNvPr id="682" name="Rectangle 10"/>
          <p:cNvGrpSpPr/>
          <p:nvPr/>
        </p:nvGrpSpPr>
        <p:grpSpPr>
          <a:xfrm>
            <a:off x="131789" y="4539765"/>
            <a:ext cx="3840481" cy="1645921"/>
            <a:chOff x="0" y="0"/>
            <a:chExt cx="3840479" cy="1645920"/>
          </a:xfrm>
        </p:grpSpPr>
        <p:sp>
          <p:nvSpPr>
            <p:cNvPr id="680" name="Rectangle"/>
            <p:cNvSpPr/>
            <p:nvPr/>
          </p:nvSpPr>
          <p:spPr>
            <a:xfrm>
              <a:off x="0" y="-1"/>
              <a:ext cx="3840480" cy="1645922"/>
            </a:xfrm>
            <a:prstGeom prst="rect">
              <a:avLst/>
            </a:prstGeom>
            <a:noFill/>
            <a:ln w="12700" cap="flat">
              <a:solidFill>
                <a:srgbClr val="29811B"/>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681" name="Case fatality rate"/>
            <p:cNvSpPr txBox="1"/>
            <p:nvPr/>
          </p:nvSpPr>
          <p:spPr>
            <a:xfrm>
              <a:off x="52070" y="618490"/>
              <a:ext cx="3736340" cy="4089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2000">
                  <a:latin typeface="+mn-lt"/>
                  <a:ea typeface="+mn-ea"/>
                  <a:cs typeface="+mn-cs"/>
                  <a:sym typeface="Source Sans Pro Regular"/>
                </a:defRPr>
              </a:lvl1pPr>
            </a:lstStyle>
            <a:p>
              <a:r>
                <a:t>Case fatality rate</a:t>
              </a:r>
            </a:p>
          </p:txBody>
        </p:sp>
      </p:grpSp>
      <p:grpSp>
        <p:nvGrpSpPr>
          <p:cNvPr id="685" name="Rectangle 11"/>
          <p:cNvGrpSpPr/>
          <p:nvPr/>
        </p:nvGrpSpPr>
        <p:grpSpPr>
          <a:xfrm>
            <a:off x="4167389" y="4539765"/>
            <a:ext cx="3840481" cy="1645921"/>
            <a:chOff x="0" y="0"/>
            <a:chExt cx="3840479" cy="1645920"/>
          </a:xfrm>
        </p:grpSpPr>
        <p:sp>
          <p:nvSpPr>
            <p:cNvPr id="683" name="Rectangle"/>
            <p:cNvSpPr/>
            <p:nvPr/>
          </p:nvSpPr>
          <p:spPr>
            <a:xfrm>
              <a:off x="0" y="-1"/>
              <a:ext cx="3840480" cy="1645922"/>
            </a:xfrm>
            <a:prstGeom prst="rect">
              <a:avLst/>
            </a:prstGeom>
            <a:noFill/>
            <a:ln w="12700" cap="flat">
              <a:solidFill>
                <a:srgbClr val="29811B"/>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684" name="Proportion of people who died from a disease (measures quality of case management)."/>
            <p:cNvSpPr txBox="1"/>
            <p:nvPr/>
          </p:nvSpPr>
          <p:spPr>
            <a:xfrm>
              <a:off x="52070" y="339090"/>
              <a:ext cx="3736340" cy="9677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a:latin typeface="+mn-lt"/>
                  <a:ea typeface="+mn-ea"/>
                  <a:cs typeface="+mn-cs"/>
                  <a:sym typeface="Source Sans Pro Regular"/>
                </a:defRPr>
              </a:lvl1pPr>
            </a:lstStyle>
            <a:p>
              <a:r>
                <a:t>Proportion of people who died from a disease (measures quality of case management).</a:t>
              </a:r>
            </a:p>
          </p:txBody>
        </p:sp>
      </p:grpSp>
      <p:grpSp>
        <p:nvGrpSpPr>
          <p:cNvPr id="688" name="Rectangle 12"/>
          <p:cNvGrpSpPr/>
          <p:nvPr/>
        </p:nvGrpSpPr>
        <p:grpSpPr>
          <a:xfrm>
            <a:off x="8209488" y="4537043"/>
            <a:ext cx="3840481" cy="1645921"/>
            <a:chOff x="0" y="0"/>
            <a:chExt cx="3840479" cy="1645920"/>
          </a:xfrm>
        </p:grpSpPr>
        <p:sp>
          <p:nvSpPr>
            <p:cNvPr id="686" name="Rectangle"/>
            <p:cNvSpPr/>
            <p:nvPr/>
          </p:nvSpPr>
          <p:spPr>
            <a:xfrm>
              <a:off x="0" y="-1"/>
              <a:ext cx="3840480" cy="1645922"/>
            </a:xfrm>
            <a:prstGeom prst="rect">
              <a:avLst/>
            </a:prstGeom>
            <a:noFill/>
            <a:ln w="12700" cap="flat">
              <a:solidFill>
                <a:srgbClr val="29811B"/>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687" name="Number of people who died from the disease / total number of people who had the disease X 100."/>
            <p:cNvSpPr txBox="1"/>
            <p:nvPr/>
          </p:nvSpPr>
          <p:spPr>
            <a:xfrm>
              <a:off x="52070" y="339090"/>
              <a:ext cx="3736340" cy="9677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a:latin typeface="+mn-lt"/>
                  <a:ea typeface="+mn-ea"/>
                  <a:cs typeface="+mn-cs"/>
                  <a:sym typeface="Source Sans Pro Regular"/>
                </a:defRPr>
              </a:lvl1pPr>
            </a:lstStyle>
            <a:p>
              <a:r>
                <a:t>Number of people who died from the disease / total number of people who had the disease X 100.</a:t>
              </a:r>
            </a:p>
          </p:txBody>
        </p:sp>
      </p:gr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 name="Google Shape;300;p7"/>
          <p:cNvSpPr txBox="1">
            <a:spLocks noGrp="1"/>
          </p:cNvSpPr>
          <p:nvPr>
            <p:ph type="body" sz="half" idx="1"/>
          </p:nvPr>
        </p:nvSpPr>
        <p:spPr>
          <a:xfrm>
            <a:off x="566183" y="2130640"/>
            <a:ext cx="11347451" cy="1615861"/>
          </a:xfrm>
          <a:prstGeom prst="rect">
            <a:avLst/>
          </a:prstGeom>
        </p:spPr>
        <p:txBody>
          <a:bodyPr lIns="179999" tIns="179999" rIns="179999" bIns="179999"/>
          <a:lstStyle>
            <a:lvl1pPr>
              <a:lnSpc>
                <a:spcPct val="110000"/>
              </a:lnSpc>
            </a:lvl1pPr>
          </a:lstStyle>
          <a:p>
            <a:r>
              <a:rPr b="1" dirty="0"/>
              <a:t>6. How to report data?</a:t>
            </a: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4" name="Content Placeholder 2"/>
          <p:cNvSpPr txBox="1">
            <a:spLocks noGrp="1"/>
          </p:cNvSpPr>
          <p:nvPr>
            <p:ph type="body" idx="1"/>
          </p:nvPr>
        </p:nvSpPr>
        <p:spPr>
          <a:xfrm>
            <a:off x="4273550" y="1533771"/>
            <a:ext cx="7529514" cy="3790459"/>
          </a:xfrm>
          <a:prstGeom prst="rect">
            <a:avLst/>
          </a:prstGeom>
        </p:spPr>
        <p:txBody>
          <a:bodyPr lIns="0" tIns="0" rIns="0" bIns="0"/>
          <a:lstStyle/>
          <a:p>
            <a:pPr marL="0" indent="0">
              <a:spcBef>
                <a:spcPts val="600"/>
              </a:spcBef>
              <a:buSzTx/>
              <a:buNone/>
              <a:defRPr sz="2400">
                <a:solidFill>
                  <a:schemeClr val="accent2"/>
                </a:solidFill>
                <a:latin typeface="Source Sans Pro Bold"/>
                <a:ea typeface="Source Sans Pro Bold"/>
                <a:cs typeface="Source Sans Pro Bold"/>
                <a:sym typeface="Source Sans Pro Bold"/>
              </a:defRPr>
            </a:pPr>
            <a:r>
              <a:rPr b="1" dirty="0"/>
              <a:t>Remember that:</a:t>
            </a:r>
          </a:p>
          <a:p>
            <a:pPr marL="457200" indent="-457200">
              <a:spcBef>
                <a:spcPts val="600"/>
              </a:spcBef>
              <a:buClr>
                <a:srgbClr val="C00000"/>
              </a:buClr>
              <a:defRPr sz="2400"/>
            </a:pPr>
            <a:r>
              <a:rPr dirty="0"/>
              <a:t>During an outbreak, all Health Facilities in the affected District/Region/Province should provide daily updates including zero reporting. Region/Province then report  to National.</a:t>
            </a:r>
          </a:p>
          <a:p>
            <a:pPr marL="457200" indent="-457200">
              <a:spcBef>
                <a:spcPts val="600"/>
              </a:spcBef>
              <a:buClr>
                <a:srgbClr val="C00000"/>
              </a:buClr>
              <a:defRPr sz="2400"/>
            </a:pPr>
            <a:r>
              <a:rPr dirty="0"/>
              <a:t>For reporting, national authorities may use either:</a:t>
            </a:r>
          </a:p>
          <a:p>
            <a:pPr marL="1209675" lvl="3" indent="-457200">
              <a:spcBef>
                <a:spcPts val="600"/>
              </a:spcBef>
              <a:buClr>
                <a:srgbClr val="C00000"/>
              </a:buClr>
              <a:buFont typeface="Courier New"/>
              <a:buChar char="o"/>
              <a:defRPr sz="2400"/>
            </a:pPr>
            <a:r>
              <a:rPr dirty="0"/>
              <a:t>Case-based reporting or </a:t>
            </a:r>
          </a:p>
          <a:p>
            <a:pPr marL="1209675" lvl="3" indent="-457200">
              <a:spcBef>
                <a:spcPts val="600"/>
              </a:spcBef>
              <a:buClr>
                <a:srgbClr val="C00000"/>
              </a:buClr>
              <a:buFont typeface="Courier New"/>
              <a:buChar char="o"/>
              <a:defRPr sz="2400"/>
            </a:pPr>
            <a:r>
              <a:rPr dirty="0"/>
              <a:t>Aggregate reporting</a:t>
            </a:r>
          </a:p>
          <a:p>
            <a:pPr marL="1209675" lvl="3" indent="-457200">
              <a:spcBef>
                <a:spcPts val="600"/>
              </a:spcBef>
              <a:buClr>
                <a:srgbClr val="C00000"/>
              </a:buClr>
              <a:buFont typeface="Courier New"/>
              <a:buChar char="o"/>
              <a:defRPr sz="2400"/>
            </a:pPr>
            <a:r>
              <a:rPr dirty="0"/>
              <a:t>Combination of both case-based and aggregate reporting. </a:t>
            </a:r>
          </a:p>
        </p:txBody>
      </p:sp>
      <p:sp>
        <p:nvSpPr>
          <p:cNvPr id="2" name="Google Shape;307;p8">
            <a:extLst>
              <a:ext uri="{FF2B5EF4-FFF2-40B4-BE49-F238E27FC236}">
                <a16:creationId xmlns:a16="http://schemas.microsoft.com/office/drawing/2014/main" id="{114C70F1-043A-341D-713D-98A1D2C11F69}"/>
              </a:ext>
            </a:extLst>
          </p:cNvPr>
          <p:cNvSpPr txBox="1">
            <a:spLocks/>
          </p:cNvSpPr>
          <p:nvPr/>
        </p:nvSpPr>
        <p:spPr>
          <a:xfrm>
            <a:off x="389002" y="992619"/>
            <a:ext cx="3264195" cy="492164"/>
          </a:xfrm>
          <a:prstGeom prst="rect">
            <a:avLst/>
          </a:prstGeom>
        </p:spPr>
        <p:txBody>
          <a:bodyPr lIns="0" tIns="0" rIns="0" bIns="0" anchor="t"/>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defRPr>
                <a:latin typeface="Source Sans Pro Bold"/>
                <a:ea typeface="Source Sans Pro Bold"/>
                <a:cs typeface="Source Sans Pro Bold"/>
                <a:sym typeface="Source Sans Pro Bold"/>
              </a:defRPr>
            </a:pPr>
            <a:r>
              <a:rPr lang="hu-HU" b="1" dirty="0"/>
              <a:t>Reporting </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9" name="Rectangle 3"/>
          <p:cNvSpPr txBox="1"/>
          <p:nvPr/>
        </p:nvSpPr>
        <p:spPr>
          <a:xfrm>
            <a:off x="1792680" y="1001829"/>
            <a:ext cx="8606641" cy="48543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spcBef>
                <a:spcPts val="500"/>
              </a:spcBef>
              <a:defRPr sz="2400">
                <a:solidFill>
                  <a:srgbClr val="10253F"/>
                </a:solidFill>
                <a:latin typeface="+mn-lt"/>
                <a:ea typeface="+mn-ea"/>
                <a:cs typeface="+mn-cs"/>
                <a:sym typeface="Source Sans Pro Regular"/>
              </a:defRPr>
            </a:pPr>
            <a:r>
              <a:rPr b="1" dirty="0">
                <a:solidFill>
                  <a:srgbClr val="C00000"/>
                </a:solidFill>
              </a:rPr>
              <a:t>A</a:t>
            </a:r>
            <a:r>
              <a:rPr b="1" dirty="0"/>
              <a:t> </a:t>
            </a:r>
            <a:r>
              <a:rPr b="1" dirty="0">
                <a:solidFill>
                  <a:schemeClr val="accent3"/>
                </a:solidFill>
                <a:latin typeface="Source Sans Pro Bold"/>
                <a:ea typeface="Source Sans Pro Bold"/>
                <a:cs typeface="Source Sans Pro Bold"/>
                <a:sym typeface="Source Sans Pro Bold"/>
              </a:rPr>
              <a:t>SITREP</a:t>
            </a:r>
            <a:r>
              <a:rPr b="1" dirty="0"/>
              <a:t> </a:t>
            </a:r>
            <a:r>
              <a:rPr b="1" dirty="0">
                <a:solidFill>
                  <a:srgbClr val="C00000"/>
                </a:solidFill>
              </a:rPr>
              <a:t>is a document that contains: </a:t>
            </a:r>
          </a:p>
          <a:p>
            <a:pPr marL="857250" lvl="1" indent="-457200">
              <a:spcBef>
                <a:spcPts val="500"/>
              </a:spcBef>
              <a:buClr>
                <a:schemeClr val="accent3"/>
              </a:buClr>
              <a:buSzPct val="100000"/>
              <a:buChar char="✓"/>
              <a:defRPr sz="2400">
                <a:latin typeface="+mn-lt"/>
                <a:ea typeface="+mn-ea"/>
                <a:cs typeface="+mn-cs"/>
                <a:sym typeface="Source Sans Pro Regular"/>
              </a:defRPr>
            </a:pPr>
            <a:r>
              <a:rPr dirty="0"/>
              <a:t>Review of the epidemiological situation </a:t>
            </a:r>
          </a:p>
          <a:p>
            <a:pPr marL="857250" lvl="1" indent="-457200">
              <a:spcBef>
                <a:spcPts val="500"/>
              </a:spcBef>
              <a:buClr>
                <a:schemeClr val="accent3"/>
              </a:buClr>
              <a:buSzPct val="100000"/>
              <a:buChar char="✓"/>
              <a:defRPr sz="2400">
                <a:latin typeface="+mn-lt"/>
                <a:ea typeface="+mn-ea"/>
                <a:cs typeface="+mn-cs"/>
                <a:sym typeface="Source Sans Pro Regular"/>
              </a:defRPr>
            </a:pPr>
            <a:r>
              <a:rPr dirty="0"/>
              <a:t>Assessment of response to date measured against pre-identified indicators </a:t>
            </a:r>
          </a:p>
          <a:p>
            <a:pPr marL="857250" lvl="1" indent="-457200">
              <a:spcBef>
                <a:spcPts val="500"/>
              </a:spcBef>
              <a:buClr>
                <a:schemeClr val="accent3"/>
              </a:buClr>
              <a:buSzPct val="100000"/>
              <a:buChar char="✓"/>
              <a:defRPr sz="2400">
                <a:latin typeface="+mn-lt"/>
                <a:ea typeface="+mn-ea"/>
                <a:cs typeface="+mn-cs"/>
                <a:sym typeface="Source Sans Pro Regular"/>
              </a:defRPr>
            </a:pPr>
            <a:r>
              <a:rPr dirty="0"/>
              <a:t>Tables, maps, and other data visualizations specific to the emergency</a:t>
            </a:r>
            <a:endParaRPr sz="2800" dirty="0">
              <a:latin typeface="Arial"/>
              <a:ea typeface="Arial"/>
              <a:cs typeface="Arial"/>
              <a:sym typeface="Arial"/>
            </a:endParaRPr>
          </a:p>
          <a:p>
            <a:pPr marL="857250" lvl="1" indent="-457200">
              <a:spcBef>
                <a:spcPts val="500"/>
              </a:spcBef>
              <a:buClr>
                <a:schemeClr val="accent3"/>
              </a:buClr>
              <a:buSzPct val="100000"/>
              <a:buChar char="✓"/>
              <a:defRPr sz="2400">
                <a:latin typeface="+mn-lt"/>
                <a:ea typeface="+mn-ea"/>
                <a:cs typeface="+mn-cs"/>
                <a:sym typeface="Source Sans Pro Regular"/>
              </a:defRPr>
            </a:pPr>
            <a:r>
              <a:rPr dirty="0"/>
              <a:t>Strategic approach to prevention, detection, and control</a:t>
            </a:r>
            <a:endParaRPr dirty="0">
              <a:solidFill>
                <a:srgbClr val="10253F"/>
              </a:solidFill>
            </a:endParaRPr>
          </a:p>
          <a:p>
            <a:pPr marL="857250" lvl="1" indent="-457200">
              <a:spcBef>
                <a:spcPts val="600"/>
              </a:spcBef>
              <a:buSzPct val="100000"/>
              <a:buChar char="❑"/>
              <a:defRPr sz="2400">
                <a:solidFill>
                  <a:srgbClr val="10253F"/>
                </a:solidFill>
                <a:latin typeface="+mn-lt"/>
                <a:ea typeface="+mn-ea"/>
                <a:cs typeface="+mn-cs"/>
                <a:sym typeface="Source Sans Pro Regular"/>
              </a:defRPr>
            </a:pPr>
            <a:endParaRPr dirty="0">
              <a:solidFill>
                <a:srgbClr val="10253F"/>
              </a:solidFill>
            </a:endParaRPr>
          </a:p>
          <a:p>
            <a:pPr lvl="1" indent="0" algn="ctr">
              <a:spcBef>
                <a:spcPts val="500"/>
              </a:spcBef>
              <a:defRPr sz="2400">
                <a:solidFill>
                  <a:srgbClr val="C00000"/>
                </a:solidFill>
                <a:latin typeface="+mn-lt"/>
                <a:ea typeface="+mn-ea"/>
                <a:cs typeface="+mn-cs"/>
                <a:sym typeface="Source Sans Pro Regular"/>
              </a:defRPr>
            </a:pPr>
            <a:r>
              <a:rPr b="1" dirty="0"/>
              <a:t>Remember that other regularly updated information about the country’s ongoing capacity to respond to the emergency can be included in the SITREP.</a:t>
            </a:r>
            <a:endParaRPr sz="2800" b="1" dirty="0">
              <a:solidFill>
                <a:srgbClr val="10253F"/>
              </a:solidFill>
              <a:latin typeface="Arial"/>
              <a:ea typeface="Arial"/>
              <a:cs typeface="Arial"/>
              <a:sym typeface="Arial"/>
            </a:endParaRPr>
          </a:p>
          <a:p>
            <a:pPr marL="514350" indent="-514350">
              <a:lnSpc>
                <a:spcPct val="80000"/>
              </a:lnSpc>
              <a:defRPr sz="2400">
                <a:solidFill>
                  <a:srgbClr val="FF0000"/>
                </a:solidFill>
                <a:latin typeface="+mn-lt"/>
                <a:ea typeface="+mn-ea"/>
                <a:cs typeface="+mn-cs"/>
                <a:sym typeface="Source Sans Pro Regular"/>
              </a:defRPr>
            </a:pPr>
            <a:r>
              <a:rPr dirty="0"/>
              <a:t>	</a:t>
            </a:r>
          </a:p>
        </p:txBody>
      </p:sp>
      <p:sp>
        <p:nvSpPr>
          <p:cNvPr id="2" name="Title 1">
            <a:extLst>
              <a:ext uri="{FF2B5EF4-FFF2-40B4-BE49-F238E27FC236}">
                <a16:creationId xmlns:a16="http://schemas.microsoft.com/office/drawing/2014/main" id="{FBE99DD6-9709-A3B7-AC54-DB6978D254C6}"/>
              </a:ext>
            </a:extLst>
          </p:cNvPr>
          <p:cNvSpPr txBox="1">
            <a:spLocks/>
          </p:cNvSpPr>
          <p:nvPr/>
        </p:nvSpPr>
        <p:spPr>
          <a:xfrm>
            <a:off x="129546" y="79899"/>
            <a:ext cx="8162198" cy="5681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What is a Situation Report (SITREP)?</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699"/>
                                        </p:tgtEl>
                                        <p:attrNameLst>
                                          <p:attrName>style.visibility</p:attrName>
                                        </p:attrNameLst>
                                      </p:cBhvr>
                                      <p:to>
                                        <p:strVal val="visible"/>
                                      </p:to>
                                    </p:set>
                                    <p:animEffect transition="in" filter="fade">
                                      <p:cBhvr>
                                        <p:cTn id="7" dur="500"/>
                                        <p:tgtEl>
                                          <p:spTgt spid="6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9" grpId="0" animBg="1" advAuto="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5" name="Rectangle 3"/>
          <p:cNvSpPr txBox="1"/>
          <p:nvPr/>
        </p:nvSpPr>
        <p:spPr>
          <a:xfrm>
            <a:off x="1792680" y="1486161"/>
            <a:ext cx="8606641" cy="38856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spcBef>
                <a:spcPts val="500"/>
              </a:spcBef>
              <a:defRPr sz="2400">
                <a:latin typeface="+mn-lt"/>
                <a:ea typeface="+mn-ea"/>
                <a:cs typeface="+mn-cs"/>
                <a:sym typeface="Source Sans Pro Regular"/>
              </a:defRPr>
            </a:pPr>
            <a:r>
              <a:rPr b="1" dirty="0">
                <a:solidFill>
                  <a:srgbClr val="C00000"/>
                </a:solidFill>
              </a:rPr>
              <a:t>The objectives of a SITREP are:</a:t>
            </a:r>
            <a:endParaRPr sz="3200" b="1" dirty="0">
              <a:solidFill>
                <a:srgbClr val="C00000"/>
              </a:solidFill>
              <a:latin typeface="Arial"/>
              <a:ea typeface="Arial"/>
              <a:cs typeface="Arial"/>
              <a:sym typeface="Arial"/>
            </a:endParaRPr>
          </a:p>
          <a:p>
            <a:pPr marL="254000" indent="-254000">
              <a:spcBef>
                <a:spcPts val="500"/>
              </a:spcBef>
              <a:buClr>
                <a:srgbClr val="C00000"/>
              </a:buClr>
              <a:buSzPct val="100000"/>
              <a:buFont typeface="Arial"/>
              <a:buChar char="•"/>
              <a:defRPr sz="2400">
                <a:latin typeface="+mn-lt"/>
                <a:ea typeface="+mn-ea"/>
                <a:cs typeface="+mn-cs"/>
                <a:sym typeface="Source Sans Pro Regular"/>
              </a:defRPr>
            </a:pPr>
            <a:r>
              <a:rPr dirty="0"/>
              <a:t>To update relevant partners on the evolving public health emergency</a:t>
            </a:r>
            <a:endParaRPr sz="3200" dirty="0">
              <a:latin typeface="Arial"/>
              <a:ea typeface="Arial"/>
              <a:cs typeface="Arial"/>
              <a:sym typeface="Arial"/>
            </a:endParaRPr>
          </a:p>
          <a:p>
            <a:pPr marL="254000" indent="-254000">
              <a:spcBef>
                <a:spcPts val="500"/>
              </a:spcBef>
              <a:buClr>
                <a:srgbClr val="C00000"/>
              </a:buClr>
              <a:buSzPct val="100000"/>
              <a:buFont typeface="Arial"/>
              <a:buChar char="•"/>
              <a:defRPr sz="2400">
                <a:latin typeface="+mn-lt"/>
                <a:ea typeface="+mn-ea"/>
                <a:cs typeface="+mn-cs"/>
                <a:sym typeface="Source Sans Pro Regular"/>
              </a:defRPr>
            </a:pPr>
            <a:r>
              <a:rPr dirty="0"/>
              <a:t>To summarize the public health risks, needs, and gaps</a:t>
            </a:r>
            <a:endParaRPr sz="3200" dirty="0">
              <a:latin typeface="Arial"/>
              <a:ea typeface="Arial"/>
              <a:cs typeface="Arial"/>
              <a:sym typeface="Arial"/>
            </a:endParaRPr>
          </a:p>
          <a:p>
            <a:pPr marL="254000" indent="-254000">
              <a:spcBef>
                <a:spcPts val="500"/>
              </a:spcBef>
              <a:buClr>
                <a:srgbClr val="C00000"/>
              </a:buClr>
              <a:buSzPct val="100000"/>
              <a:buFont typeface="Arial"/>
              <a:buChar char="•"/>
              <a:defRPr sz="2400">
                <a:latin typeface="+mn-lt"/>
                <a:ea typeface="+mn-ea"/>
                <a:cs typeface="+mn-cs"/>
                <a:sym typeface="Source Sans Pro Regular"/>
              </a:defRPr>
            </a:pPr>
            <a:r>
              <a:rPr dirty="0"/>
              <a:t>To document actions taken to date.</a:t>
            </a:r>
            <a:endParaRPr sz="3200" dirty="0">
              <a:latin typeface="Arial"/>
              <a:ea typeface="Arial"/>
              <a:cs typeface="Arial"/>
              <a:sym typeface="Arial"/>
            </a:endParaRPr>
          </a:p>
          <a:p>
            <a:pPr marL="514350" indent="-514350">
              <a:spcBef>
                <a:spcPts val="700"/>
              </a:spcBef>
              <a:buSzPct val="100000"/>
              <a:buFont typeface="Arial"/>
              <a:buChar char="•"/>
              <a:defRPr sz="2400">
                <a:solidFill>
                  <a:srgbClr val="00B050"/>
                </a:solidFill>
                <a:latin typeface="+mn-lt"/>
                <a:ea typeface="+mn-ea"/>
                <a:cs typeface="+mn-cs"/>
                <a:sym typeface="Source Sans Pro Regular"/>
              </a:defRPr>
            </a:pPr>
            <a:endParaRPr sz="3200" dirty="0">
              <a:latin typeface="Arial"/>
              <a:ea typeface="Arial"/>
              <a:cs typeface="Arial"/>
              <a:sym typeface="Arial"/>
            </a:endParaRPr>
          </a:p>
          <a:p>
            <a:pPr algn="ctr">
              <a:spcBef>
                <a:spcPts val="500"/>
              </a:spcBef>
              <a:defRPr sz="2400">
                <a:solidFill>
                  <a:srgbClr val="C00000"/>
                </a:solidFill>
                <a:latin typeface="+mn-lt"/>
                <a:ea typeface="+mn-ea"/>
                <a:cs typeface="+mn-cs"/>
                <a:sym typeface="Source Sans Pro Regular"/>
              </a:defRPr>
            </a:pPr>
            <a:r>
              <a:rPr b="1" dirty="0"/>
              <a:t>Note that data managers may be asked to provide information such as case counts, epidemiological curves, etc. but generally are not expected to write/create SITREPS.</a:t>
            </a:r>
            <a:endParaRPr sz="3200" b="1" dirty="0">
              <a:solidFill>
                <a:srgbClr val="10253F"/>
              </a:solidFill>
              <a:latin typeface="Arial"/>
              <a:ea typeface="Arial"/>
              <a:cs typeface="Arial"/>
              <a:sym typeface="Arial"/>
            </a:endParaRPr>
          </a:p>
        </p:txBody>
      </p:sp>
      <p:sp>
        <p:nvSpPr>
          <p:cNvPr id="2" name="Title 1">
            <a:extLst>
              <a:ext uri="{FF2B5EF4-FFF2-40B4-BE49-F238E27FC236}">
                <a16:creationId xmlns:a16="http://schemas.microsoft.com/office/drawing/2014/main" id="{D7E611EA-9D22-EADB-5236-EB388F517615}"/>
              </a:ext>
            </a:extLst>
          </p:cNvPr>
          <p:cNvSpPr txBox="1">
            <a:spLocks/>
          </p:cNvSpPr>
          <p:nvPr/>
        </p:nvSpPr>
        <p:spPr>
          <a:xfrm>
            <a:off x="129546" y="79899"/>
            <a:ext cx="8162198" cy="5681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SITREP Objectives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705"/>
                                        </p:tgtEl>
                                        <p:attrNameLst>
                                          <p:attrName>style.visibility</p:attrName>
                                        </p:attrNameLst>
                                      </p:cBhvr>
                                      <p:to>
                                        <p:strVal val="visible"/>
                                      </p:to>
                                    </p:set>
                                    <p:animEffect transition="in" filter="fade">
                                      <p:cBhvr>
                                        <p:cTn id="7" dur="500"/>
                                        <p:tgtEl>
                                          <p:spTgt spid="7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5" grpId="0" animBg="1" advAuto="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9" name="Rectangle 3"/>
          <p:cNvSpPr txBox="1"/>
          <p:nvPr/>
        </p:nvSpPr>
        <p:spPr>
          <a:xfrm>
            <a:off x="4155264" y="1663290"/>
            <a:ext cx="7151140" cy="36163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514350" indent="-514350">
              <a:spcBef>
                <a:spcPts val="600"/>
              </a:spcBef>
              <a:buClr>
                <a:schemeClr val="accent3"/>
              </a:buClr>
              <a:buSzPct val="100000"/>
              <a:buAutoNum type="arabicPeriod"/>
              <a:defRPr sz="2800">
                <a:latin typeface="+mn-lt"/>
                <a:ea typeface="+mn-ea"/>
                <a:cs typeface="+mn-cs"/>
                <a:sym typeface="Source Sans Pro Regular"/>
              </a:defRPr>
            </a:pPr>
            <a:r>
              <a:rPr sz="2400" dirty="0"/>
              <a:t>Data collection should be standardized with data collection tools whenever possible.</a:t>
            </a:r>
            <a:endParaRPr sz="2400" dirty="0">
              <a:solidFill>
                <a:srgbClr val="10253F"/>
              </a:solidFill>
              <a:latin typeface="Arial"/>
              <a:ea typeface="Arial"/>
              <a:cs typeface="Arial"/>
              <a:sym typeface="Arial"/>
            </a:endParaRPr>
          </a:p>
          <a:p>
            <a:pPr marL="514350" indent="-514350">
              <a:spcBef>
                <a:spcPts val="600"/>
              </a:spcBef>
              <a:buClr>
                <a:schemeClr val="accent3"/>
              </a:buClr>
              <a:buSzPct val="100000"/>
              <a:buAutoNum type="arabicPeriod"/>
              <a:defRPr sz="2800">
                <a:latin typeface="+mn-lt"/>
                <a:ea typeface="+mn-ea"/>
                <a:cs typeface="+mn-cs"/>
                <a:sym typeface="Source Sans Pro Regular"/>
              </a:defRPr>
            </a:pPr>
            <a:r>
              <a:rPr sz="2400" dirty="0"/>
              <a:t>Collect data that can inform the response and guide public health action</a:t>
            </a:r>
            <a:endParaRPr sz="2400" dirty="0">
              <a:solidFill>
                <a:srgbClr val="10253F"/>
              </a:solidFill>
              <a:latin typeface="Arial"/>
              <a:ea typeface="Arial"/>
              <a:cs typeface="Arial"/>
              <a:sym typeface="Arial"/>
            </a:endParaRPr>
          </a:p>
          <a:p>
            <a:pPr marL="514350" indent="-514350">
              <a:spcBef>
                <a:spcPts val="600"/>
              </a:spcBef>
              <a:buClr>
                <a:schemeClr val="accent3"/>
              </a:buClr>
              <a:buSzPct val="100000"/>
              <a:buAutoNum type="arabicPeriod"/>
              <a:defRPr sz="2800">
                <a:latin typeface="+mn-lt"/>
                <a:ea typeface="+mn-ea"/>
                <a:cs typeface="+mn-cs"/>
                <a:sym typeface="Source Sans Pro Regular"/>
              </a:defRPr>
            </a:pPr>
            <a:r>
              <a:rPr sz="2400" dirty="0"/>
              <a:t>Routine data analysis is essential for timely response as it can:</a:t>
            </a:r>
            <a:endParaRPr sz="2400" dirty="0">
              <a:solidFill>
                <a:srgbClr val="10253F"/>
              </a:solidFill>
              <a:latin typeface="Arial"/>
              <a:ea typeface="Arial"/>
              <a:cs typeface="Arial"/>
              <a:sym typeface="Arial"/>
            </a:endParaRPr>
          </a:p>
          <a:p>
            <a:pPr marL="762000" lvl="3" indent="-254000" algn="just">
              <a:lnSpc>
                <a:spcPts val="2600"/>
              </a:lnSpc>
              <a:spcBef>
                <a:spcPts val="600"/>
              </a:spcBef>
              <a:buClr>
                <a:schemeClr val="accent3"/>
              </a:buClr>
              <a:buSzPct val="100000"/>
              <a:buFont typeface="Arial"/>
              <a:buChar char="•"/>
              <a:defRPr sz="2800">
                <a:latin typeface="+mn-lt"/>
                <a:ea typeface="+mn-ea"/>
                <a:cs typeface="+mn-cs"/>
                <a:sym typeface="Source Sans Pro Regular"/>
              </a:defRPr>
            </a:pPr>
            <a:r>
              <a:rPr sz="2400" dirty="0"/>
              <a:t>Provide epidemiologic data for decision making</a:t>
            </a:r>
          </a:p>
          <a:p>
            <a:pPr marL="762000" lvl="3" indent="-254000" algn="just">
              <a:lnSpc>
                <a:spcPts val="2600"/>
              </a:lnSpc>
              <a:spcBef>
                <a:spcPts val="600"/>
              </a:spcBef>
              <a:buClr>
                <a:schemeClr val="accent3"/>
              </a:buClr>
              <a:buSzPct val="100000"/>
              <a:buFont typeface="Arial"/>
              <a:buChar char="•"/>
              <a:defRPr sz="2800">
                <a:latin typeface="+mn-lt"/>
                <a:ea typeface="+mn-ea"/>
                <a:cs typeface="+mn-cs"/>
                <a:sym typeface="Source Sans Pro Regular"/>
              </a:defRPr>
            </a:pPr>
            <a:r>
              <a:rPr sz="2400" dirty="0"/>
              <a:t>Provide operational data to monitor response activities and needs.</a:t>
            </a:r>
          </a:p>
        </p:txBody>
      </p:sp>
      <p:sp>
        <p:nvSpPr>
          <p:cNvPr id="2" name="Google Shape;307;p8">
            <a:extLst>
              <a:ext uri="{FF2B5EF4-FFF2-40B4-BE49-F238E27FC236}">
                <a16:creationId xmlns:a16="http://schemas.microsoft.com/office/drawing/2014/main" id="{9F324243-A776-A1AF-93DE-8CF1906C7EA9}"/>
              </a:ext>
            </a:extLst>
          </p:cNvPr>
          <p:cNvSpPr txBox="1">
            <a:spLocks/>
          </p:cNvSpPr>
          <p:nvPr/>
        </p:nvSpPr>
        <p:spPr>
          <a:xfrm>
            <a:off x="389002" y="992619"/>
            <a:ext cx="3264195" cy="492164"/>
          </a:xfrm>
          <a:prstGeom prst="rect">
            <a:avLst/>
          </a:prstGeom>
        </p:spPr>
        <p:txBody>
          <a:bodyPr lIns="0" tIns="0" rIns="0" bIns="0" anchor="t"/>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defRPr>
                <a:latin typeface="Source Sans Pro Bold"/>
                <a:ea typeface="Source Sans Pro Bold"/>
                <a:cs typeface="Source Sans Pro Bold"/>
                <a:sym typeface="Source Sans Pro Bold"/>
              </a:defRPr>
            </a:pPr>
            <a:r>
              <a:rPr lang="hu-HU" b="1" dirty="0"/>
              <a:t>Key messages</a:t>
            </a: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2" name="Google Shape;300;p7"/>
          <p:cNvSpPr txBox="1">
            <a:spLocks noGrp="1"/>
          </p:cNvSpPr>
          <p:nvPr>
            <p:ph type="body" sz="half" idx="1"/>
          </p:nvPr>
        </p:nvSpPr>
        <p:spPr>
          <a:prstGeom prst="rect">
            <a:avLst/>
          </a:prstGeom>
        </p:spPr>
        <p:txBody>
          <a:bodyPr lIns="179999" tIns="179999" rIns="179999" bIns="179999"/>
          <a:lstStyle>
            <a:lvl1pPr>
              <a:lnSpc>
                <a:spcPct val="110000"/>
              </a:lnSpc>
            </a:lvl1pPr>
          </a:lstStyle>
          <a:p>
            <a:r>
              <a:rPr b="1" dirty="0"/>
              <a:t>7. References and guidelines</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5" name="Rectangle 8"/>
          <p:cNvSpPr txBox="1"/>
          <p:nvPr/>
        </p:nvSpPr>
        <p:spPr>
          <a:xfrm>
            <a:off x="4607210" y="1217983"/>
            <a:ext cx="7047409" cy="5603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2400">
                <a:latin typeface="+mn-lt"/>
                <a:ea typeface="+mn-ea"/>
                <a:cs typeface="+mn-cs"/>
                <a:sym typeface="Source Sans Pro Regular"/>
              </a:defRPr>
            </a:pPr>
            <a:r>
              <a:rPr dirty="0"/>
              <a:t>WHO Outbreak Toolkit</a:t>
            </a:r>
          </a:p>
          <a:p>
            <a:pPr>
              <a:defRPr sz="2400">
                <a:latin typeface="+mn-lt"/>
                <a:ea typeface="+mn-ea"/>
                <a:cs typeface="+mn-cs"/>
                <a:sym typeface="Source Sans Pro Regular"/>
              </a:defRPr>
            </a:pPr>
            <a:r>
              <a:rPr u="sng" dirty="0">
                <a:solidFill>
                  <a:srgbClr val="0563C1"/>
                </a:solidFill>
                <a:uFill>
                  <a:solidFill>
                    <a:srgbClr val="0563C1"/>
                  </a:solidFill>
                </a:uFill>
                <a:hlinkClick r:id="rId2"/>
              </a:rPr>
              <a:t>Outbreak toolkit (who.int)</a:t>
            </a:r>
          </a:p>
          <a:p>
            <a:pPr>
              <a:defRPr sz="2400">
                <a:latin typeface="+mn-lt"/>
                <a:ea typeface="+mn-ea"/>
                <a:cs typeface="+mn-cs"/>
                <a:sym typeface="Source Sans Pro Regular"/>
              </a:defRPr>
            </a:pPr>
            <a:endParaRPr u="sng" dirty="0">
              <a:solidFill>
                <a:srgbClr val="0563C1"/>
              </a:solidFill>
              <a:uFill>
                <a:solidFill>
                  <a:srgbClr val="0563C1"/>
                </a:solidFill>
              </a:uFill>
              <a:hlinkClick r:id="rId2"/>
            </a:endParaRPr>
          </a:p>
          <a:p>
            <a:pPr>
              <a:defRPr sz="2400">
                <a:latin typeface="+mn-lt"/>
                <a:ea typeface="+mn-ea"/>
                <a:cs typeface="+mn-cs"/>
                <a:sym typeface="Source Sans Pro Regular"/>
              </a:defRPr>
            </a:pPr>
            <a:r>
              <a:rPr u="sng" dirty="0">
                <a:solidFill>
                  <a:srgbClr val="0563C1"/>
                </a:solidFill>
                <a:uFill>
                  <a:solidFill>
                    <a:srgbClr val="0563C1"/>
                  </a:solidFill>
                </a:uFill>
                <a:hlinkClick r:id="rId3"/>
              </a:rPr>
              <a:t>Interpretation of Epidemic (Epi) Curves during Ongoing Outbreak Investigations, CDC</a:t>
            </a:r>
          </a:p>
          <a:p>
            <a:pPr>
              <a:defRPr sz="2400">
                <a:latin typeface="+mn-lt"/>
                <a:ea typeface="+mn-ea"/>
                <a:cs typeface="+mn-cs"/>
                <a:sym typeface="Source Sans Pro Regular"/>
              </a:defRPr>
            </a:pPr>
            <a:endParaRPr u="sng" dirty="0">
              <a:solidFill>
                <a:srgbClr val="0563C1"/>
              </a:solidFill>
              <a:uFill>
                <a:solidFill>
                  <a:srgbClr val="0563C1"/>
                </a:solidFill>
              </a:uFill>
              <a:hlinkClick r:id="rId3"/>
            </a:endParaRPr>
          </a:p>
          <a:p>
            <a:pPr>
              <a:defRPr sz="2400">
                <a:latin typeface="+mn-lt"/>
                <a:ea typeface="+mn-ea"/>
                <a:cs typeface="+mn-cs"/>
                <a:sym typeface="Source Sans Pro Regular"/>
              </a:defRPr>
            </a:pPr>
            <a:r>
              <a:rPr u="sng" dirty="0">
                <a:solidFill>
                  <a:srgbClr val="0563C1"/>
                </a:solidFill>
                <a:uFill>
                  <a:solidFill>
                    <a:srgbClr val="0563C1"/>
                  </a:solidFill>
                </a:uFill>
                <a:hlinkClick r:id="rId4"/>
              </a:rPr>
              <a:t>Create an Epi Curve, CDC</a:t>
            </a:r>
          </a:p>
          <a:p>
            <a:pPr>
              <a:defRPr sz="2400">
                <a:latin typeface="+mn-lt"/>
                <a:ea typeface="+mn-ea"/>
                <a:cs typeface="+mn-cs"/>
                <a:sym typeface="Source Sans Pro Regular"/>
              </a:defRPr>
            </a:pPr>
            <a:endParaRPr u="sng" dirty="0">
              <a:solidFill>
                <a:srgbClr val="0563C1"/>
              </a:solidFill>
              <a:uFill>
                <a:solidFill>
                  <a:srgbClr val="0563C1"/>
                </a:solidFill>
              </a:uFill>
              <a:hlinkClick r:id="rId4"/>
            </a:endParaRPr>
          </a:p>
          <a:p>
            <a:pPr>
              <a:defRPr sz="2400">
                <a:latin typeface="+mn-lt"/>
                <a:ea typeface="+mn-ea"/>
                <a:cs typeface="+mn-cs"/>
                <a:sym typeface="Source Sans Pro Regular"/>
              </a:defRPr>
            </a:pPr>
            <a:r>
              <a:rPr dirty="0"/>
              <a:t>Field Epidemiology Training Program (FETP). Excel for FETP-Frontline: Basic (Instructor Guide). February 2016.</a:t>
            </a:r>
          </a:p>
          <a:p>
            <a:pPr>
              <a:defRPr sz="2400">
                <a:latin typeface="+mn-lt"/>
                <a:ea typeface="+mn-ea"/>
                <a:cs typeface="+mn-cs"/>
                <a:sym typeface="Source Sans Pro Regular"/>
              </a:defRPr>
            </a:pPr>
            <a:r>
              <a:rPr u="sng" dirty="0">
                <a:solidFill>
                  <a:srgbClr val="0563C1"/>
                </a:solidFill>
                <a:uFill>
                  <a:solidFill>
                    <a:srgbClr val="0563C1"/>
                  </a:solidFill>
                </a:uFill>
                <a:hlinkClick r:id="rId5"/>
              </a:rPr>
              <a:t>Outbreak toolkit, Descriptive epidemiology, </a:t>
            </a:r>
            <a:r>
              <a:rPr u="sng" dirty="0" err="1">
                <a:solidFill>
                  <a:srgbClr val="0563C1"/>
                </a:solidFill>
                <a:uFill>
                  <a:solidFill>
                    <a:srgbClr val="0563C1"/>
                  </a:solidFill>
                </a:uFill>
                <a:hlinkClick r:id="rId5"/>
              </a:rPr>
              <a:t>canada</a:t>
            </a:r>
            <a:r>
              <a:rPr dirty="0"/>
              <a:t> </a:t>
            </a:r>
          </a:p>
          <a:p>
            <a:pPr>
              <a:defRPr sz="2400">
                <a:latin typeface="+mn-lt"/>
                <a:ea typeface="+mn-ea"/>
                <a:cs typeface="+mn-cs"/>
                <a:sym typeface="Source Sans Pro Regular"/>
              </a:defRPr>
            </a:pPr>
            <a:endParaRPr dirty="0"/>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2" name="Google Shape;308;p8"/>
          <p:cNvSpPr txBox="1">
            <a:spLocks noGrp="1"/>
          </p:cNvSpPr>
          <p:nvPr>
            <p:ph type="body" sz="half" idx="1"/>
          </p:nvPr>
        </p:nvSpPr>
        <p:spPr>
          <a:prstGeom prst="rect">
            <a:avLst/>
          </a:prstGeom>
        </p:spPr>
        <p:txBody>
          <a:bodyPr lIns="0" tIns="0" rIns="0" bIns="0"/>
          <a:lstStyle>
            <a:lvl1pPr>
              <a:lnSpc>
                <a:spcPct val="110000"/>
              </a:lnSpc>
            </a:lvl1pPr>
          </a:lstStyle>
          <a:p>
            <a:r>
              <a:rPr b="1" dirty="0"/>
              <a:t>8. Additional learning resources</a:t>
            </a: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 name="Content Placeholder 2"/>
          <p:cNvSpPr txBox="1">
            <a:spLocks noGrp="1"/>
          </p:cNvSpPr>
          <p:nvPr>
            <p:ph type="body" sz="half" idx="1"/>
          </p:nvPr>
        </p:nvSpPr>
        <p:spPr>
          <a:xfrm>
            <a:off x="4273550" y="2827283"/>
            <a:ext cx="7529514" cy="1478387"/>
          </a:xfrm>
          <a:prstGeom prst="rect">
            <a:avLst/>
          </a:prstGeom>
        </p:spPr>
        <p:txBody>
          <a:bodyPr>
            <a:normAutofit/>
          </a:bodyPr>
          <a:lstStyle/>
          <a:p>
            <a:pPr marL="0" indent="57150">
              <a:spcBef>
                <a:spcPts val="1800"/>
              </a:spcBef>
              <a:buSzTx/>
              <a:buNone/>
              <a:defRPr sz="2000"/>
            </a:pPr>
            <a:r>
              <a:rPr sz="2400" dirty="0"/>
              <a:t>Introduction to </a:t>
            </a:r>
            <a:r>
              <a:rPr sz="2400" dirty="0" err="1"/>
              <a:t>Go.Data</a:t>
            </a:r>
            <a:r>
              <a:rPr sz="2400" dirty="0"/>
              <a:t> – Field data collection, chains of transmission and contact follow-up </a:t>
            </a:r>
          </a:p>
          <a:p>
            <a:pPr marL="0" indent="57150">
              <a:spcBef>
                <a:spcPts val="1800"/>
              </a:spcBef>
              <a:buSzTx/>
              <a:buNone/>
              <a:defRPr sz="2000">
                <a:solidFill>
                  <a:srgbClr val="0070C0"/>
                </a:solidFill>
              </a:defRPr>
            </a:pPr>
            <a:r>
              <a:rPr sz="2400" u="sng" dirty="0">
                <a:solidFill>
                  <a:srgbClr val="0563C1"/>
                </a:solidFill>
                <a:uFill>
                  <a:solidFill>
                    <a:srgbClr val="0563C1"/>
                  </a:solidFill>
                </a:uFill>
                <a:hlinkClick r:id="rId2"/>
              </a:rPr>
              <a:t>https://openwho.org/courses/godata-en</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Google Shape;308;p8"/>
          <p:cNvSpPr txBox="1">
            <a:spLocks noGrp="1"/>
          </p:cNvSpPr>
          <p:nvPr>
            <p:ph type="body" idx="1"/>
          </p:nvPr>
        </p:nvSpPr>
        <p:spPr>
          <a:xfrm>
            <a:off x="4761186" y="1110346"/>
            <a:ext cx="7041878" cy="4637308"/>
          </a:xfrm>
          <a:prstGeom prst="rect">
            <a:avLst/>
          </a:prstGeom>
        </p:spPr>
        <p:txBody>
          <a:bodyPr lIns="0" tIns="0" rIns="0" bIns="0"/>
          <a:lstStyle/>
          <a:p>
            <a:pPr marL="514350" indent="-514350">
              <a:lnSpc>
                <a:spcPct val="130000"/>
              </a:lnSpc>
              <a:buFontTx/>
              <a:buAutoNum type="arabicPeriod"/>
              <a:defRPr sz="2400"/>
            </a:pPr>
            <a:r>
              <a:rPr dirty="0"/>
              <a:t>What are data and what is a database?</a:t>
            </a:r>
          </a:p>
          <a:p>
            <a:pPr marL="514350" indent="-514350">
              <a:lnSpc>
                <a:spcPct val="130000"/>
              </a:lnSpc>
              <a:buFontTx/>
              <a:buAutoNum type="arabicPeriod"/>
              <a:defRPr sz="2400"/>
            </a:pPr>
            <a:r>
              <a:rPr dirty="0"/>
              <a:t>Why do we manage data in emergencies ?</a:t>
            </a:r>
          </a:p>
          <a:p>
            <a:pPr marL="514350" indent="-514350">
              <a:lnSpc>
                <a:spcPct val="130000"/>
              </a:lnSpc>
              <a:buFontTx/>
              <a:buAutoNum type="arabicPeriod"/>
              <a:defRPr sz="2400"/>
            </a:pPr>
            <a:r>
              <a:rPr dirty="0"/>
              <a:t>How should data management process be implemented?</a:t>
            </a:r>
          </a:p>
          <a:p>
            <a:pPr marL="514350" indent="-514350">
              <a:lnSpc>
                <a:spcPct val="130000"/>
              </a:lnSpc>
              <a:buFontTx/>
              <a:buAutoNum type="arabicPeriod"/>
              <a:defRPr sz="2400"/>
            </a:pPr>
            <a:r>
              <a:rPr dirty="0"/>
              <a:t>What are data collection tools?</a:t>
            </a:r>
          </a:p>
          <a:p>
            <a:pPr marL="514350" indent="-514350">
              <a:lnSpc>
                <a:spcPct val="130000"/>
              </a:lnSpc>
              <a:buFontTx/>
              <a:buAutoNum type="arabicPeriod"/>
              <a:defRPr sz="2400"/>
            </a:pPr>
            <a:r>
              <a:rPr dirty="0"/>
              <a:t>How to analyze and interpret data?</a:t>
            </a:r>
          </a:p>
          <a:p>
            <a:pPr marL="514350" indent="-514350">
              <a:lnSpc>
                <a:spcPct val="130000"/>
              </a:lnSpc>
              <a:buFontTx/>
              <a:buAutoNum type="arabicPeriod"/>
              <a:defRPr sz="2400"/>
            </a:pPr>
            <a:r>
              <a:rPr dirty="0"/>
              <a:t>How to report data?</a:t>
            </a:r>
          </a:p>
          <a:p>
            <a:pPr marL="514350" indent="-514350">
              <a:lnSpc>
                <a:spcPct val="130000"/>
              </a:lnSpc>
              <a:buFontTx/>
              <a:buAutoNum type="arabicPeriod"/>
              <a:defRPr sz="2400"/>
            </a:pPr>
            <a:r>
              <a:rPr dirty="0"/>
              <a:t>References and guidelines</a:t>
            </a:r>
          </a:p>
          <a:p>
            <a:pPr marL="514350" indent="-514350">
              <a:lnSpc>
                <a:spcPct val="130000"/>
              </a:lnSpc>
              <a:buFontTx/>
              <a:buAutoNum type="arabicPeriod"/>
              <a:defRPr sz="2400"/>
            </a:pPr>
            <a:r>
              <a:rPr dirty="0"/>
              <a:t>Additional training resources</a:t>
            </a:r>
          </a:p>
        </p:txBody>
      </p:sp>
      <p:sp>
        <p:nvSpPr>
          <p:cNvPr id="2" name="Title 2">
            <a:extLst>
              <a:ext uri="{FF2B5EF4-FFF2-40B4-BE49-F238E27FC236}">
                <a16:creationId xmlns:a16="http://schemas.microsoft.com/office/drawing/2014/main" id="{EA4DF93F-1904-D1F1-D0D5-E97FDAA042E8}"/>
              </a:ext>
            </a:extLst>
          </p:cNvPr>
          <p:cNvSpPr txBox="1">
            <a:spLocks/>
          </p:cNvSpPr>
          <p:nvPr/>
        </p:nvSpPr>
        <p:spPr>
          <a:xfrm>
            <a:off x="389002" y="1000383"/>
            <a:ext cx="2956272" cy="4843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t">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9pPr>
          </a:lstStyle>
          <a:p>
            <a:pPr hangingPunct="1"/>
            <a:r>
              <a:rPr lang="hu-HU" b="1" dirty="0"/>
              <a:t>Outline</a:t>
            </a: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3" name="Content Placeholder 2"/>
          <p:cNvSpPr txBox="1">
            <a:spLocks noGrp="1"/>
          </p:cNvSpPr>
          <p:nvPr>
            <p:ph type="body" idx="1"/>
          </p:nvPr>
        </p:nvSpPr>
        <p:spPr>
          <a:xfrm>
            <a:off x="998359" y="763373"/>
            <a:ext cx="10045166" cy="5206965"/>
          </a:xfrm>
          <a:prstGeom prst="rect">
            <a:avLst/>
          </a:prstGeom>
        </p:spPr>
        <p:txBody>
          <a:bodyPr lIns="0" tIns="0" rIns="0" bIns="0">
            <a:noAutofit/>
          </a:bodyPr>
          <a:lstStyle/>
          <a:p>
            <a:pPr marL="0" indent="0" algn="just" defTabSz="271962">
              <a:spcBef>
                <a:spcPts val="200"/>
              </a:spcBef>
              <a:buSzTx/>
              <a:buNone/>
              <a:defRPr sz="1879"/>
            </a:pPr>
            <a:r>
              <a:rPr sz="2000" dirty="0"/>
              <a:t>WHO Health Security Learning Platform - Training Materials</a:t>
            </a:r>
          </a:p>
          <a:p>
            <a:pPr marL="0" indent="0" algn="just" defTabSz="271962">
              <a:spcBef>
                <a:spcPts val="200"/>
              </a:spcBef>
              <a:buSzTx/>
              <a:buNone/>
              <a:defRPr sz="1879"/>
            </a:pPr>
            <a:r>
              <a:rPr sz="2000" dirty="0"/>
              <a:t>These WHO Training Materials are © World Health Organization (WHO) 2022. All rights reserved.</a:t>
            </a:r>
          </a:p>
          <a:p>
            <a:pPr marL="0" indent="0" algn="just" defTabSz="271962">
              <a:spcBef>
                <a:spcPts val="200"/>
              </a:spcBef>
              <a:buSzTx/>
              <a:buNone/>
              <a:defRPr sz="1879"/>
            </a:pPr>
            <a:r>
              <a:rPr sz="2000" dirty="0"/>
              <a:t>Your use of these materials is subject to the “</a:t>
            </a:r>
            <a:r>
              <a:rPr sz="2000" u="sng" dirty="0">
                <a:solidFill>
                  <a:srgbClr val="0563C1"/>
                </a:solidFill>
                <a:uFill>
                  <a:solidFill>
                    <a:srgbClr val="0563C1"/>
                  </a:solidFill>
                </a:uFill>
                <a:hlinkClick r:id="rId2"/>
              </a:rPr>
              <a:t>WHO Health Security Learning Platform, Training Materials – Terms of Use</a:t>
            </a:r>
            <a:r>
              <a:rPr sz="2000" dirty="0"/>
              <a:t>”, which you accepted when downloading them and which are available on the Health Security Learning Platform at: </a:t>
            </a:r>
            <a:r>
              <a:rPr sz="2000" u="sng" dirty="0">
                <a:solidFill>
                  <a:srgbClr val="0563C1"/>
                </a:solidFill>
                <a:uFill>
                  <a:solidFill>
                    <a:srgbClr val="0563C1"/>
                  </a:solidFill>
                </a:uFill>
                <a:hlinkClick r:id="rId3"/>
              </a:rPr>
              <a:t>https://extranet.who.int/hslp</a:t>
            </a:r>
            <a:r>
              <a:rPr sz="2000" dirty="0"/>
              <a:t>  </a:t>
            </a:r>
          </a:p>
          <a:p>
            <a:pPr marL="0" indent="0" algn="just" defTabSz="271962">
              <a:spcBef>
                <a:spcPts val="200"/>
              </a:spcBef>
              <a:buSzTx/>
              <a:buNone/>
              <a:defRPr sz="1879"/>
            </a:pPr>
            <a:endParaRPr sz="2000" dirty="0"/>
          </a:p>
          <a:p>
            <a:pPr marL="0" indent="0" algn="just" defTabSz="271962">
              <a:spcBef>
                <a:spcPts val="200"/>
              </a:spcBef>
              <a:buSzTx/>
              <a:buNone/>
              <a:defRPr sz="1879"/>
            </a:pPr>
            <a:r>
              <a:rPr sz="2000" dirty="0"/>
              <a:t>Should you adapt, modify, translate, or in any other way revise the contents of these materials, you shall not imply that WHO is any way affiliated with such modifications and shall not use the WHO name or emblem in such modified materials. </a:t>
            </a:r>
          </a:p>
          <a:p>
            <a:pPr marL="0" indent="0" algn="just" defTabSz="271962">
              <a:spcBef>
                <a:spcPts val="200"/>
              </a:spcBef>
              <a:buSzTx/>
              <a:buNone/>
              <a:defRPr sz="1879"/>
            </a:pPr>
            <a:endParaRPr sz="2000" dirty="0"/>
          </a:p>
          <a:p>
            <a:pPr marL="0" indent="0" algn="just" defTabSz="271962">
              <a:spcBef>
                <a:spcPts val="200"/>
              </a:spcBef>
              <a:buSzTx/>
              <a:buNone/>
              <a:defRPr sz="1879"/>
            </a:pPr>
            <a:r>
              <a:rPr sz="2000" dirty="0"/>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marL="0" indent="0" algn="just" defTabSz="271962">
              <a:spcBef>
                <a:spcPts val="200"/>
              </a:spcBef>
              <a:buSzTx/>
              <a:buNone/>
              <a:defRPr sz="1879"/>
            </a:pPr>
            <a:r>
              <a:rPr sz="2000" dirty="0"/>
              <a:t>Further, please inform WHO of any modifications of these materials that you use publicly, for record-keeping purposes and continued development, by emailing </a:t>
            </a:r>
            <a:r>
              <a:rPr sz="2000" u="sng" dirty="0">
                <a:solidFill>
                  <a:srgbClr val="0563C1"/>
                </a:solidFill>
                <a:uFill>
                  <a:solidFill>
                    <a:srgbClr val="0563C1"/>
                  </a:solidFill>
                </a:uFill>
                <a:hlinkClick r:id="rId4"/>
              </a:rPr>
              <a:t>ihrhrt@who.int</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Google Shape;300;p7"/>
          <p:cNvSpPr txBox="1">
            <a:spLocks noGrp="1"/>
          </p:cNvSpPr>
          <p:nvPr>
            <p:ph type="body" sz="half" idx="1"/>
          </p:nvPr>
        </p:nvSpPr>
        <p:spPr>
          <a:prstGeom prst="rect">
            <a:avLst/>
          </a:prstGeom>
        </p:spPr>
        <p:txBody>
          <a:bodyPr lIns="179999" tIns="179999" rIns="179999" bIns="179999"/>
          <a:lstStyle/>
          <a:p>
            <a:r>
              <a:rPr b="1" dirty="0"/>
              <a:t>1. What are data and what is a database?</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Title 1"/>
          <p:cNvSpPr txBox="1">
            <a:spLocks noGrp="1"/>
          </p:cNvSpPr>
          <p:nvPr>
            <p:ph type="title" idx="4294967295"/>
          </p:nvPr>
        </p:nvSpPr>
        <p:spPr>
          <a:xfrm>
            <a:off x="129546" y="0"/>
            <a:ext cx="5499491" cy="717988"/>
          </a:xfrm>
          <a:prstGeom prst="rect">
            <a:avLst/>
          </a:prstGeom>
        </p:spPr>
        <p:txBody>
          <a:bodyPr/>
          <a:lstStyle/>
          <a:p>
            <a:r>
              <a:rPr b="1" dirty="0"/>
              <a:t>What are data and database?</a:t>
            </a:r>
          </a:p>
        </p:txBody>
      </p:sp>
      <p:sp>
        <p:nvSpPr>
          <p:cNvPr id="298" name="Content Placeholder 2"/>
          <p:cNvSpPr txBox="1">
            <a:spLocks noGrp="1"/>
          </p:cNvSpPr>
          <p:nvPr>
            <p:ph type="body" sz="half" idx="1"/>
          </p:nvPr>
        </p:nvSpPr>
        <p:spPr>
          <a:xfrm>
            <a:off x="882868" y="1247000"/>
            <a:ext cx="5400925" cy="4195012"/>
          </a:xfrm>
          <a:prstGeom prst="rect">
            <a:avLst/>
          </a:prstGeom>
        </p:spPr>
        <p:txBody>
          <a:bodyPr/>
          <a:lstStyle/>
          <a:p>
            <a:pPr marL="0" indent="0">
              <a:buNone/>
              <a:defRPr sz="2400"/>
            </a:pPr>
            <a:r>
              <a:rPr dirty="0"/>
              <a:t>Data are pieces of information collected together for reference or analysis.</a:t>
            </a:r>
          </a:p>
          <a:p>
            <a:pPr marL="0" indent="0">
              <a:buNone/>
              <a:defRPr sz="2400"/>
            </a:pPr>
            <a:r>
              <a:rPr dirty="0"/>
              <a:t>These pieces of information are then entered into a database.</a:t>
            </a:r>
          </a:p>
          <a:p>
            <a:pPr marL="0" indent="0">
              <a:buNone/>
              <a:defRPr sz="2400"/>
            </a:pPr>
            <a:r>
              <a:rPr dirty="0"/>
              <a:t>A database is an organized collection of data that is :</a:t>
            </a:r>
          </a:p>
          <a:p>
            <a:pPr marL="241300" lvl="1" indent="0">
              <a:spcBef>
                <a:spcPts val="100"/>
              </a:spcBef>
              <a:buNone/>
              <a:defRPr sz="2400"/>
            </a:pPr>
            <a:r>
              <a:rPr dirty="0"/>
              <a:t>Structured with headers (labels) across the top row, and data (values) in each column, </a:t>
            </a:r>
          </a:p>
          <a:p>
            <a:pPr marL="241300" lvl="1" indent="0">
              <a:spcBef>
                <a:spcPts val="100"/>
              </a:spcBef>
              <a:buNone/>
              <a:defRPr sz="2400"/>
            </a:pPr>
            <a:r>
              <a:rPr dirty="0"/>
              <a:t>Stored,</a:t>
            </a:r>
          </a:p>
          <a:p>
            <a:pPr marL="241300" lvl="1" indent="0">
              <a:spcBef>
                <a:spcPts val="100"/>
              </a:spcBef>
              <a:buNone/>
              <a:defRPr sz="2400"/>
            </a:pPr>
            <a:r>
              <a:rPr dirty="0"/>
              <a:t>Accessed electronically,</a:t>
            </a:r>
            <a:endParaRPr sz="2800" dirty="0"/>
          </a:p>
          <a:p>
            <a:pPr marL="241300" lvl="1" indent="0">
              <a:spcBef>
                <a:spcPts val="100"/>
              </a:spcBef>
              <a:buNone/>
              <a:defRPr sz="2400"/>
            </a:pPr>
            <a:r>
              <a:rPr dirty="0"/>
              <a:t>It is a dynamic line list.</a:t>
            </a:r>
          </a:p>
        </p:txBody>
      </p:sp>
      <p:grpSp>
        <p:nvGrpSpPr>
          <p:cNvPr id="308" name="Group 10"/>
          <p:cNvGrpSpPr/>
          <p:nvPr/>
        </p:nvGrpSpPr>
        <p:grpSpPr>
          <a:xfrm>
            <a:off x="7065680" y="717988"/>
            <a:ext cx="3305023" cy="3041004"/>
            <a:chOff x="0" y="0"/>
            <a:chExt cx="3305021" cy="3041002"/>
          </a:xfrm>
        </p:grpSpPr>
        <p:pic>
          <p:nvPicPr>
            <p:cNvPr id="299" name="Picture 2" descr="Picture 2"/>
            <p:cNvPicPr>
              <a:picLocks noChangeAspect="1"/>
            </p:cNvPicPr>
            <p:nvPr/>
          </p:nvPicPr>
          <p:blipFill>
            <a:blip r:embed="rId3"/>
            <a:stretch>
              <a:fillRect/>
            </a:stretch>
          </p:blipFill>
          <p:spPr>
            <a:xfrm>
              <a:off x="149154" y="614807"/>
              <a:ext cx="3155868" cy="1971571"/>
            </a:xfrm>
            <a:prstGeom prst="rect">
              <a:avLst/>
            </a:prstGeom>
            <a:ln w="12700" cap="flat">
              <a:noFill/>
              <a:miter lim="400000"/>
            </a:ln>
            <a:effectLst/>
          </p:spPr>
        </p:pic>
        <p:sp>
          <p:nvSpPr>
            <p:cNvPr id="300" name="TextBox 4"/>
            <p:cNvSpPr txBox="1"/>
            <p:nvPr/>
          </p:nvSpPr>
          <p:spPr>
            <a:xfrm>
              <a:off x="2310002" y="355930"/>
              <a:ext cx="691683" cy="393066"/>
            </a:xfrm>
            <a:prstGeom prst="rect">
              <a:avLst/>
            </a:prstGeom>
            <a:solidFill>
              <a:srgbClr val="FFFFFF"/>
            </a:solidFill>
            <a:ln w="9525" cap="flat">
              <a:solidFill>
                <a:srgbClr val="000000"/>
              </a:solidFill>
              <a:prstDash val="solid"/>
              <a:round/>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ctr">
                <a:defRPr>
                  <a:latin typeface="+mn-lt"/>
                  <a:ea typeface="+mn-ea"/>
                  <a:cs typeface="+mn-cs"/>
                  <a:sym typeface="Source Sans Pro Regular"/>
                </a:defRPr>
              </a:lvl1pPr>
            </a:lstStyle>
            <a:p>
              <a:r>
                <a:t>Y</a:t>
              </a:r>
            </a:p>
          </p:txBody>
        </p:sp>
        <p:sp>
          <p:nvSpPr>
            <p:cNvPr id="301" name="TextBox 7"/>
            <p:cNvSpPr txBox="1"/>
            <p:nvPr/>
          </p:nvSpPr>
          <p:spPr>
            <a:xfrm>
              <a:off x="1342997" y="0"/>
              <a:ext cx="691683" cy="393065"/>
            </a:xfrm>
            <a:prstGeom prst="rect">
              <a:avLst/>
            </a:prstGeom>
            <a:solidFill>
              <a:srgbClr val="FFFFFF"/>
            </a:solidFill>
            <a:ln w="9525" cap="flat">
              <a:solidFill>
                <a:srgbClr val="000000"/>
              </a:solidFill>
              <a:prstDash val="solid"/>
              <a:round/>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ctr">
                <a:defRPr>
                  <a:latin typeface="+mn-lt"/>
                  <a:ea typeface="+mn-ea"/>
                  <a:cs typeface="+mn-cs"/>
                  <a:sym typeface="Source Sans Pro Regular"/>
                </a:defRPr>
              </a:lvl1pPr>
            </a:lstStyle>
            <a:p>
              <a:r>
                <a:t>18</a:t>
              </a:r>
            </a:p>
          </p:txBody>
        </p:sp>
        <p:sp>
          <p:nvSpPr>
            <p:cNvPr id="302" name="TextBox 8"/>
            <p:cNvSpPr txBox="1"/>
            <p:nvPr/>
          </p:nvSpPr>
          <p:spPr>
            <a:xfrm>
              <a:off x="0" y="2647937"/>
              <a:ext cx="691683" cy="393066"/>
            </a:xfrm>
            <a:prstGeom prst="rect">
              <a:avLst/>
            </a:prstGeom>
            <a:solidFill>
              <a:srgbClr val="FFFFFF"/>
            </a:solidFill>
            <a:ln w="9525" cap="flat">
              <a:solidFill>
                <a:srgbClr val="000000"/>
              </a:solidFill>
              <a:prstDash val="solid"/>
              <a:round/>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ctr">
                <a:defRPr>
                  <a:latin typeface="+mn-lt"/>
                  <a:ea typeface="+mn-ea"/>
                  <a:cs typeface="+mn-cs"/>
                  <a:sym typeface="Source Sans Pro Regular"/>
                </a:defRPr>
              </a:lvl1pPr>
            </a:lstStyle>
            <a:p>
              <a:r>
                <a:t>Conf</a:t>
              </a:r>
            </a:p>
          </p:txBody>
        </p:sp>
        <p:sp>
          <p:nvSpPr>
            <p:cNvPr id="303" name="TextBox 9"/>
            <p:cNvSpPr txBox="1"/>
            <p:nvPr/>
          </p:nvSpPr>
          <p:spPr>
            <a:xfrm>
              <a:off x="1964161" y="2179722"/>
              <a:ext cx="691683" cy="393066"/>
            </a:xfrm>
            <a:prstGeom prst="rect">
              <a:avLst/>
            </a:prstGeom>
            <a:solidFill>
              <a:srgbClr val="FFFFFF"/>
            </a:solidFill>
            <a:ln w="9525" cap="flat">
              <a:solidFill>
                <a:srgbClr val="000000"/>
              </a:solidFill>
              <a:prstDash val="solid"/>
              <a:round/>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ctr">
                <a:defRPr>
                  <a:latin typeface="+mn-lt"/>
                  <a:ea typeface="+mn-ea"/>
                  <a:cs typeface="+mn-cs"/>
                  <a:sym typeface="Source Sans Pro Regular"/>
                </a:defRPr>
              </a:lvl1pPr>
            </a:lstStyle>
            <a:p>
              <a:r>
                <a:t>Neg</a:t>
              </a:r>
            </a:p>
          </p:txBody>
        </p:sp>
        <p:sp>
          <p:nvSpPr>
            <p:cNvPr id="304" name="Arc 5"/>
            <p:cNvSpPr/>
            <p:nvPr/>
          </p:nvSpPr>
          <p:spPr>
            <a:xfrm rot="16200000">
              <a:off x="446819" y="144713"/>
              <a:ext cx="886632" cy="9057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9671"/>
                    <a:pt x="21600" y="21600"/>
                  </a:cubicBezTo>
                </a:path>
              </a:pathLst>
            </a:custGeom>
            <a:noFill/>
            <a:ln w="28575" cap="flat">
              <a:solidFill>
                <a:srgbClr val="000000"/>
              </a:solidFill>
              <a:prstDash val="solid"/>
              <a:miter lim="800000"/>
              <a:headEnd type="triangle" w="med" len="med"/>
            </a:ln>
            <a:effectLst/>
          </p:spPr>
          <p:txBody>
            <a:bodyPr wrap="square" lIns="45719" tIns="45719" rIns="45719" bIns="45719" numCol="1" anchor="ctr">
              <a:noAutofit/>
            </a:bodyPr>
            <a:lstStyle/>
            <a:p>
              <a:pPr algn="ctr">
                <a:defRPr>
                  <a:latin typeface="+mn-lt"/>
                  <a:ea typeface="+mn-ea"/>
                  <a:cs typeface="+mn-cs"/>
                  <a:sym typeface="Source Sans Pro Regular"/>
                </a:defRPr>
              </a:pPr>
              <a:endParaRPr/>
            </a:p>
          </p:txBody>
        </p:sp>
        <p:sp>
          <p:nvSpPr>
            <p:cNvPr id="305" name="Arc 11"/>
            <p:cNvSpPr/>
            <p:nvPr/>
          </p:nvSpPr>
          <p:spPr>
            <a:xfrm rot="16200000">
              <a:off x="1413824" y="489184"/>
              <a:ext cx="886632" cy="9057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9671"/>
                    <a:pt x="21600" y="21600"/>
                  </a:cubicBezTo>
                </a:path>
              </a:pathLst>
            </a:custGeom>
            <a:noFill/>
            <a:ln w="28575" cap="flat">
              <a:solidFill>
                <a:srgbClr val="000000"/>
              </a:solidFill>
              <a:prstDash val="solid"/>
              <a:miter lim="800000"/>
              <a:headEnd type="triangle" w="med" len="med"/>
            </a:ln>
            <a:effectLst/>
          </p:spPr>
          <p:txBody>
            <a:bodyPr wrap="square" lIns="45719" tIns="45719" rIns="45719" bIns="45719" numCol="1" anchor="ctr">
              <a:noAutofit/>
            </a:bodyPr>
            <a:lstStyle/>
            <a:p>
              <a:pPr algn="ctr">
                <a:defRPr>
                  <a:latin typeface="+mn-lt"/>
                  <a:ea typeface="+mn-ea"/>
                  <a:cs typeface="+mn-cs"/>
                  <a:sym typeface="Source Sans Pro Regular"/>
                </a:defRPr>
              </a:pPr>
              <a:endParaRPr/>
            </a:p>
          </p:txBody>
        </p:sp>
        <p:sp>
          <p:nvSpPr>
            <p:cNvPr id="306" name="Arc 12"/>
            <p:cNvSpPr/>
            <p:nvPr/>
          </p:nvSpPr>
          <p:spPr>
            <a:xfrm rot="5400000">
              <a:off x="207340" y="2001992"/>
              <a:ext cx="1035829" cy="2330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7979" y="0"/>
                    <a:pt x="15674" y="7696"/>
                    <a:pt x="21600" y="21600"/>
                  </a:cubicBezTo>
                </a:path>
              </a:pathLst>
            </a:custGeom>
            <a:noFill/>
            <a:ln w="28575" cap="flat">
              <a:solidFill>
                <a:srgbClr val="000000"/>
              </a:solidFill>
              <a:prstDash val="solid"/>
              <a:miter lim="800000"/>
              <a:headEnd type="triangle" w="med" len="med"/>
            </a:ln>
            <a:effectLst/>
          </p:spPr>
          <p:txBody>
            <a:bodyPr wrap="square" lIns="45719" tIns="45719" rIns="45719" bIns="45719" numCol="1" anchor="ctr">
              <a:noAutofit/>
            </a:bodyPr>
            <a:lstStyle/>
            <a:p>
              <a:pPr algn="ctr">
                <a:defRPr>
                  <a:latin typeface="+mn-lt"/>
                  <a:ea typeface="+mn-ea"/>
                  <a:cs typeface="+mn-cs"/>
                  <a:sym typeface="Source Sans Pro Regular"/>
                </a:defRPr>
              </a:pPr>
              <a:endParaRPr/>
            </a:p>
          </p:txBody>
        </p:sp>
        <p:sp>
          <p:nvSpPr>
            <p:cNvPr id="307" name="Arc 13"/>
            <p:cNvSpPr/>
            <p:nvPr/>
          </p:nvSpPr>
          <p:spPr>
            <a:xfrm rot="5400000">
              <a:off x="2283012" y="1485546"/>
              <a:ext cx="1216160" cy="45375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8915" y="0"/>
                    <a:pt x="17151" y="8236"/>
                    <a:pt x="21600" y="21600"/>
                  </a:cubicBezTo>
                </a:path>
              </a:pathLst>
            </a:custGeom>
            <a:noFill/>
            <a:ln w="28575" cap="flat">
              <a:solidFill>
                <a:srgbClr val="000000"/>
              </a:solidFill>
              <a:prstDash val="solid"/>
              <a:miter lim="800000"/>
              <a:headEnd type="triangle" w="med" len="med"/>
            </a:ln>
            <a:effectLst/>
          </p:spPr>
          <p:txBody>
            <a:bodyPr wrap="square" lIns="45719" tIns="45719" rIns="45719" bIns="45719" numCol="1" anchor="ctr">
              <a:noAutofit/>
            </a:bodyPr>
            <a:lstStyle/>
            <a:p>
              <a:pPr algn="ctr">
                <a:defRPr>
                  <a:latin typeface="+mn-lt"/>
                  <a:ea typeface="+mn-ea"/>
                  <a:cs typeface="+mn-cs"/>
                  <a:sym typeface="Source Sans Pro Regular"/>
                </a:defRPr>
              </a:pPr>
              <a:endParaRPr/>
            </a:p>
          </p:txBody>
        </p:sp>
      </p:grpSp>
      <p:pic>
        <p:nvPicPr>
          <p:cNvPr id="309" name="Picture 1" descr="Picture 1"/>
          <p:cNvPicPr>
            <a:picLocks noChangeAspect="1"/>
          </p:cNvPicPr>
          <p:nvPr/>
        </p:nvPicPr>
        <p:blipFill>
          <a:blip r:embed="rId4"/>
          <a:stretch>
            <a:fillRect/>
          </a:stretch>
        </p:blipFill>
        <p:spPr>
          <a:xfrm>
            <a:off x="6096000" y="3679002"/>
            <a:ext cx="5644737" cy="2590911"/>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98">
                                            <p:bg/>
                                          </p:spTgt>
                                        </p:tgtEl>
                                        <p:attrNameLst>
                                          <p:attrName>style.visibility</p:attrName>
                                        </p:attrNameLst>
                                      </p:cBhvr>
                                      <p:to>
                                        <p:strVal val="visible"/>
                                      </p:to>
                                    </p:set>
                                  </p:childTnLst>
                                </p:cTn>
                              </p:par>
                              <p:par>
                                <p:cTn id="7" presetID="1" presetClass="entr" presetSubtype="0" fill="hold" grpId="0" nodeType="withEffect">
                                  <p:stCondLst>
                                    <p:cond delay="0"/>
                                  </p:stCondLst>
                                  <p:iterate>
                                    <p:tmAbs val="0"/>
                                  </p:iterate>
                                  <p:childTnLst>
                                    <p:set>
                                      <p:cBhvr>
                                        <p:cTn id="8" fill="hold"/>
                                        <p:tgtEl>
                                          <p:spTgt spid="29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iterate>
                                    <p:tmAbs val="0"/>
                                  </p:iterate>
                                  <p:childTnLst>
                                    <p:set>
                                      <p:cBhvr>
                                        <p:cTn id="12" fill="hold"/>
                                        <p:tgtEl>
                                          <p:spTgt spid="30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iterate>
                                    <p:tmAbs val="0"/>
                                  </p:iterate>
                                  <p:childTnLst>
                                    <p:set>
                                      <p:cBhvr>
                                        <p:cTn id="16" fill="hold"/>
                                        <p:tgtEl>
                                          <p:spTgt spid="298">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iterate>
                                    <p:tmAbs val="0"/>
                                  </p:iterate>
                                  <p:childTnLst>
                                    <p:set>
                                      <p:cBhvr>
                                        <p:cTn id="20" fill="hold"/>
                                        <p:tgtEl>
                                          <p:spTgt spid="298">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iterate>
                                    <p:tmAbs val="0"/>
                                  </p:iterate>
                                  <p:childTnLst>
                                    <p:set>
                                      <p:cBhvr>
                                        <p:cTn id="22" fill="hold"/>
                                        <p:tgtEl>
                                          <p:spTgt spid="298">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iterate>
                                    <p:tmAbs val="0"/>
                                  </p:iterate>
                                  <p:childTnLst>
                                    <p:set>
                                      <p:cBhvr>
                                        <p:cTn id="24" fill="hold"/>
                                        <p:tgtEl>
                                          <p:spTgt spid="298">
                                            <p:txEl>
                                              <p:pRg st="4" end="4"/>
                                            </p:txEl>
                                          </p:spTgt>
                                        </p:tgtEl>
                                        <p:attrNameLst>
                                          <p:attrName>style.visibility</p:attrName>
                                        </p:attrNameLst>
                                      </p:cBhvr>
                                      <p:to>
                                        <p:strVal val="visible"/>
                                      </p:to>
                                    </p:set>
                                  </p:childTnLst>
                                </p:cTn>
                              </p:par>
                              <p:par>
                                <p:cTn id="25" presetID="1" presetClass="entr" presetSubtype="0" fill="hold" grpId="0" nodeType="withEffect">
                                  <p:stCondLst>
                                    <p:cond delay="0"/>
                                  </p:stCondLst>
                                  <p:iterate>
                                    <p:tmAbs val="0"/>
                                  </p:iterate>
                                  <p:childTnLst>
                                    <p:set>
                                      <p:cBhvr>
                                        <p:cTn id="26" fill="hold"/>
                                        <p:tgtEl>
                                          <p:spTgt spid="298">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iterate>
                                    <p:tmAbs val="0"/>
                                  </p:iterate>
                                  <p:childTnLst>
                                    <p:set>
                                      <p:cBhvr>
                                        <p:cTn id="28" fill="hold"/>
                                        <p:tgtEl>
                                          <p:spTgt spid="298">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iterate>
                                    <p:tmAbs val="0"/>
                                  </p:iterate>
                                  <p:childTnLst>
                                    <p:set>
                                      <p:cBhvr>
                                        <p:cTn id="32" fill="hold"/>
                                        <p:tgtEl>
                                          <p:spTgt spid="3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8" grpId="0" build="p" animBg="1" advAuto="0"/>
      <p:bldP spid="308" grpId="0" animBg="1" advAuto="0"/>
      <p:bldP spid="309" grpId="0"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Content Placeholder 2"/>
          <p:cNvSpPr txBox="1">
            <a:spLocks noGrp="1"/>
          </p:cNvSpPr>
          <p:nvPr>
            <p:ph type="body" idx="1"/>
          </p:nvPr>
        </p:nvSpPr>
        <p:spPr>
          <a:xfrm>
            <a:off x="1984916" y="2301331"/>
            <a:ext cx="8222168" cy="2255339"/>
          </a:xfrm>
          <a:prstGeom prst="rect">
            <a:avLst/>
          </a:prstGeom>
        </p:spPr>
        <p:txBody>
          <a:bodyPr/>
          <a:lstStyle/>
          <a:p>
            <a:pPr marL="0" indent="0">
              <a:buSzTx/>
              <a:buNone/>
              <a:defRPr sz="2400"/>
            </a:pPr>
            <a:r>
              <a:rPr dirty="0"/>
              <a:t>Data management is a process of collecting, cleaning, organizing, protecting, storing, analyzing and visualizing, interpreting data in order to draw and disseminate meaningful information for effective decision making.</a:t>
            </a:r>
          </a:p>
          <a:p>
            <a:pPr>
              <a:buSzTx/>
              <a:buNone/>
              <a:defRPr sz="2400"/>
            </a:pPr>
            <a:endParaRPr dirty="0"/>
          </a:p>
          <a:p>
            <a:pPr>
              <a:buSzTx/>
              <a:buNone/>
              <a:defRPr sz="2400"/>
            </a:pPr>
            <a:r>
              <a:rPr dirty="0"/>
              <a:t>Data management also includes data quality assurance.</a:t>
            </a:r>
          </a:p>
        </p:txBody>
      </p:sp>
      <p:sp>
        <p:nvSpPr>
          <p:cNvPr id="2" name="Title 1">
            <a:extLst>
              <a:ext uri="{FF2B5EF4-FFF2-40B4-BE49-F238E27FC236}">
                <a16:creationId xmlns:a16="http://schemas.microsoft.com/office/drawing/2014/main" id="{F496EB0E-2E62-4401-DE1F-E6E38AE2FD14}"/>
              </a:ext>
            </a:extLst>
          </p:cNvPr>
          <p:cNvSpPr txBox="1">
            <a:spLocks/>
          </p:cNvSpPr>
          <p:nvPr/>
        </p:nvSpPr>
        <p:spPr>
          <a:xfrm>
            <a:off x="129546" y="0"/>
            <a:ext cx="5499491" cy="7179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What is data management?</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Google Shape;300;p7"/>
          <p:cNvSpPr txBox="1">
            <a:spLocks noGrp="1"/>
          </p:cNvSpPr>
          <p:nvPr>
            <p:ph type="body" sz="quarter" idx="1"/>
          </p:nvPr>
        </p:nvSpPr>
        <p:spPr>
          <a:xfrm>
            <a:off x="3609543" y="1636453"/>
            <a:ext cx="5302776" cy="1870076"/>
          </a:xfrm>
          <a:prstGeom prst="rect">
            <a:avLst/>
          </a:prstGeom>
        </p:spPr>
        <p:txBody>
          <a:bodyPr lIns="179999" tIns="179999" rIns="179999" bIns="179999"/>
          <a:lstStyle>
            <a:lvl1pPr>
              <a:lnSpc>
                <a:spcPct val="110000"/>
              </a:lnSpc>
              <a:spcBef>
                <a:spcPts val="0"/>
              </a:spcBef>
            </a:lvl1pPr>
          </a:lstStyle>
          <a:p>
            <a:r>
              <a:rPr b="1" dirty="0"/>
              <a:t>2. Why do we manage data in emergencies?</a:t>
            </a: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484DF53-B8E7-4FA2-BA31-6B5DF667037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C442838-3525-4684-96A2-1BF80460C3F2}">
  <ds:schemaRefs>
    <ds:schemaRef ds:uri="http://schemas.microsoft.com/office/2006/metadata/properties"/>
    <ds:schemaRef ds:uri="http://schemas.openxmlformats.org/package/2006/metadata/core-properties"/>
    <ds:schemaRef ds:uri="http://schemas.microsoft.com/office/2006/documentManagement/types"/>
    <ds:schemaRef ds:uri="http://schemas.microsoft.com/office/infopath/2007/PartnerControls"/>
    <ds:schemaRef ds:uri="http://purl.org/dc/terms/"/>
    <ds:schemaRef ds:uri="http://purl.org/dc/dcmitype/"/>
    <ds:schemaRef ds:uri="http://purl.org/dc/elements/1.1/"/>
    <ds:schemaRef ds:uri="9ca0fa8f-1020-4790-a298-914e539c43a5"/>
    <ds:schemaRef ds:uri="1545eeb8-3090-4573-a4ea-6910cac27a03"/>
    <ds:schemaRef ds:uri="http://www.w3.org/XML/1998/namespace"/>
    <ds:schemaRef ds:uri="450f158c-397a-4a9d-b005-a44c92e0fccb"/>
    <ds:schemaRef ds:uri="e2a64997-203d-4655-a595-383c2eb1e865"/>
  </ds:schemaRefs>
</ds:datastoreItem>
</file>

<file path=customXml/itemProps3.xml><?xml version="1.0" encoding="utf-8"?>
<ds:datastoreItem xmlns:ds="http://schemas.openxmlformats.org/officeDocument/2006/customXml" ds:itemID="{C27E606D-E029-45CB-90CD-4590C9A2F0A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178</TotalTime>
  <Words>2859</Words>
  <Application>Microsoft Office PowerPoint</Application>
  <PresentationFormat>Widescreen</PresentationFormat>
  <Paragraphs>328</Paragraphs>
  <Slides>51</Slides>
  <Notes>12</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RRT_Theme_v3</vt:lpstr>
      <vt:lpstr>Data management  in emergencies </vt:lpstr>
      <vt:lpstr>PowerPoint Presentation</vt:lpstr>
      <vt:lpstr>PowerPoint Presentation</vt:lpstr>
      <vt:lpstr>PowerPoint Presentation</vt:lpstr>
      <vt:lpstr>PowerPoint Presentation</vt:lpstr>
      <vt:lpstr>PowerPoint Presentation</vt:lpstr>
      <vt:lpstr>What are data and database?</vt:lpstr>
      <vt:lpstr>PowerPoint Presentation</vt:lpstr>
      <vt:lpstr>PowerPoint Presentation</vt:lpstr>
      <vt:lpstr>PowerPoint Presentation</vt:lpstr>
      <vt:lpstr>The objectives of data management in emergencies are:</vt:lpstr>
      <vt:lpstr>The challenges of data management during public health emergencies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Key considerations for data collection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Below are some key variables in analysis by person during outbreaks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management  in emergencies</dc:title>
  <dc:creator>Hp</dc:creator>
  <cp:lastModifiedBy>GOMEZ, Paula</cp:lastModifiedBy>
  <cp:revision>7</cp:revision>
  <dcterms:modified xsi:type="dcterms:W3CDTF">2023-04-07T10:55:44Z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129900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